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.svg" ContentType="image/svg+xml"/>
  <Override PartName="/ppt/media/image2.svg" ContentType="image/svg+xml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344" r:id="rId6"/>
    <p:sldId id="336" r:id="rId7"/>
    <p:sldId id="339" r:id="rId8"/>
    <p:sldId id="337" r:id="rId9"/>
    <p:sldId id="345" r:id="rId10"/>
    <p:sldId id="338" r:id="rId11"/>
    <p:sldId id="346" r:id="rId12"/>
    <p:sldId id="340" r:id="rId13"/>
    <p:sldId id="347" r:id="rId14"/>
    <p:sldId id="341" r:id="rId15"/>
    <p:sldId id="342" r:id="rId16"/>
    <p:sldId id="343" r:id="rId17"/>
    <p:sldId id="348" r:id="rId18"/>
    <p:sldId id="350" r:id="rId19"/>
    <p:sldId id="359" r:id="rId20"/>
    <p:sldId id="294" r:id="rId21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刘 鲁宝" initials="刘" lastIdx="1" clrIdx="0"/>
  <p:cmAuthor id="2" name="gaohui" initials="g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36BD"/>
    <a:srgbClr val="D6C0FF"/>
    <a:srgbClr val="C982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16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4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commentAuthors" Target="commentAuthors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各位同学大家好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6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6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6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6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6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6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6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6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22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2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6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6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6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6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6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6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6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4.png"/><Relationship Id="rId4" Type="http://schemas.openxmlformats.org/officeDocument/2006/relationships/image" Target="../media/image1.sv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png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Relationship Id="rId3" Type="http://schemas.microsoft.com/office/2007/relationships/hdphoto" Target="../media/image7.wdp"/><Relationship Id="rId2" Type="http://schemas.openxmlformats.org/officeDocument/2006/relationships/image" Target="../media/image6.pn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microsoft.com/office/2007/relationships/hdphoto" Target="../media/image7.wdp"/><Relationship Id="rId2" Type="http://schemas.openxmlformats.org/officeDocument/2006/relationships/image" Target="../media/image6.png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7.xml"/><Relationship Id="rId5" Type="http://schemas.openxmlformats.org/officeDocument/2006/relationships/hyperlink" Target="https://itsc.nju.edu.cn/EndNote/list.htm" TargetMode="Externa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7.png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7.xml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2.jpeg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.svg"/><Relationship Id="rId3" Type="http://schemas.openxmlformats.org/officeDocument/2006/relationships/image" Target="../media/image13.png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hyperlink" Target="https://www.ccf.org.cn/Focus/2019-04-25/663625.shtml" TargetMode="External"/><Relationship Id="rId3" Type="http://schemas.openxmlformats.org/officeDocument/2006/relationships/tags" Target="../tags/tag1.xml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hyperlink" Target="https://www.ccf.org.cn/Focus/2019-07-31/667609.shtml" TargetMode="External"/><Relationship Id="rId3" Type="http://schemas.openxmlformats.org/officeDocument/2006/relationships/tags" Target="../tags/tag2.xml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hyperlink" Target="https://dblp.uni-trier.de/db/" TargetMode="External"/><Relationship Id="rId3" Type="http://schemas.openxmlformats.org/officeDocument/2006/relationships/image" Target="../media/image14.png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hyperlink" Target="https://dblp.uni-trier.de/db/" TargetMode="External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7.png"/><Relationship Id="rId3" Type="http://schemas.openxmlformats.org/officeDocument/2006/relationships/hyperlink" Target="https://dblp.uni-trier.de/db/" TargetMode="External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635" y="2602865"/>
            <a:ext cx="12192000" cy="2195830"/>
          </a:xfrm>
          <a:prstGeom prst="rect">
            <a:avLst/>
          </a:prstGeom>
          <a:solidFill>
            <a:srgbClr val="6A0160"/>
          </a:solidFill>
          <a:ln>
            <a:solidFill>
              <a:srgbClr val="6A0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8" name="Picture 4" descr="https://ss1.bdstatic.com/70cFuXSh_Q1YnxGkpoWK1HF6hhy/it/u=895424434,4021804793&amp;fm=27&amp;gp=0.jpg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640" y="563880"/>
            <a:ext cx="1307465" cy="164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0" y="4896427"/>
            <a:ext cx="12192000" cy="73892"/>
          </a:xfrm>
          <a:prstGeom prst="rect">
            <a:avLst/>
          </a:prstGeom>
          <a:solidFill>
            <a:srgbClr val="6A0160"/>
          </a:solidFill>
          <a:ln>
            <a:solidFill>
              <a:srgbClr val="6A0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-316230" y="3203575"/>
            <a:ext cx="128244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+mj-lt"/>
                <a:ea typeface="微软雅黑" charset="-122"/>
              </a:rPr>
              <a:t>如何高效检索与管理计算机领域学术文献？</a:t>
            </a:r>
            <a:endParaRPr lang="zh-CN" altLang="en-US" sz="4000" b="1" dirty="0">
              <a:solidFill>
                <a:schemeClr val="bg1"/>
              </a:solidFill>
              <a:latin typeface="+mj-lt"/>
              <a:ea typeface="微软雅黑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56070" y="4290060"/>
            <a:ext cx="1164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2020.9.4</a:t>
            </a:r>
            <a:endParaRPr lang="en-US" altLang="zh-CN" u="sng">
              <a:solidFill>
                <a:schemeClr val="bg1"/>
              </a:solidFill>
            </a:endParaRPr>
          </a:p>
        </p:txBody>
      </p:sp>
      <p:pic>
        <p:nvPicPr>
          <p:cNvPr id="5" name="图片 4" descr="iconfont-wo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96485" y="4361815"/>
            <a:ext cx="225425" cy="225425"/>
          </a:xfrm>
          <a:prstGeom prst="rect">
            <a:avLst/>
          </a:prstGeom>
        </p:spPr>
      </p:pic>
      <p:pic>
        <p:nvPicPr>
          <p:cNvPr id="6" name="图片 5" descr="日历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1745" y="4324985"/>
            <a:ext cx="300355" cy="3003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177155" y="4291330"/>
            <a:ext cx="1164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高辉</a:t>
            </a:r>
            <a:endParaRPr lang="zh-CN" altLang="en-US">
              <a:solidFill>
                <a:schemeClr val="bg1"/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46"/>
    </mc:Choice>
    <mc:Fallback>
      <p:transition spd="slow" advTm="304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147779" y="848260"/>
            <a:ext cx="10738786" cy="0"/>
          </a:xfrm>
          <a:prstGeom prst="line">
            <a:avLst/>
          </a:prstGeom>
          <a:ln w="28575" cmpd="sng">
            <a:solidFill>
              <a:srgbClr val="6A01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25"/>
          <p:cNvSpPr txBox="1"/>
          <p:nvPr/>
        </p:nvSpPr>
        <p:spPr>
          <a:xfrm>
            <a:off x="1262352" y="387940"/>
            <a:ext cx="2240280" cy="4603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400" spc="300" dirty="0">
                <a:solidFill>
                  <a:schemeClr val="bg1">
                    <a:lumMod val="50000"/>
                  </a:schemeClr>
                </a:solidFill>
                <a:latin typeface="Times New Roman Regular" panose="02020503050405090304" charset="0"/>
                <a:ea typeface="PingFang SC Regular" panose="020B0400000000000000" charset="-122"/>
                <a:cs typeface="Times New Roman Regular" panose="02020503050405090304" charset="0"/>
              </a:rPr>
              <a:t>文献检索工具</a:t>
            </a:r>
            <a:endParaRPr lang="zh-CN" altLang="en-US" sz="2400" spc="300" dirty="0">
              <a:solidFill>
                <a:schemeClr val="bg1">
                  <a:lumMod val="50000"/>
                </a:schemeClr>
              </a:solidFill>
              <a:latin typeface="Times New Roman Regular" panose="02020503050405090304" charset="0"/>
              <a:ea typeface="PingFang SC Regular" panose="020B0400000000000000" charset="-122"/>
              <a:cs typeface="Times New Roman Regular" panose="02020503050405090304" charset="0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3502815" y="474174"/>
            <a:ext cx="0" cy="2880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9226550" y="6461125"/>
            <a:ext cx="3082290" cy="381635"/>
            <a:chOff x="9259" y="10212"/>
            <a:chExt cx="4854" cy="601"/>
          </a:xfrm>
        </p:grpSpPr>
        <p:sp>
          <p:nvSpPr>
            <p:cNvPr id="21" name="矩形 20"/>
            <p:cNvSpPr/>
            <p:nvPr/>
          </p:nvSpPr>
          <p:spPr>
            <a:xfrm>
              <a:off x="13448" y="10212"/>
              <a:ext cx="471" cy="601"/>
            </a:xfrm>
            <a:prstGeom prst="rect">
              <a:avLst/>
            </a:prstGeom>
            <a:solidFill>
              <a:srgbClr val="6A0160"/>
            </a:solidFill>
            <a:ln>
              <a:solidFill>
                <a:srgbClr val="6A01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9259" y="10212"/>
              <a:ext cx="4660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</a:t>
              </a:r>
              <a:endParaRPr lang="zh-CN" altLang="en-US" sz="1400" dirty="0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3334" y="10212"/>
              <a:ext cx="77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10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</p:grpSp>
      <p:pic>
        <p:nvPicPr>
          <p:cNvPr id="24" name="Picture 4" descr="https://ss1.bdstatic.com/70cFuXSh_Q1YnxGkpoWK1HF6hhy/it/u=895424434,4021804793&amp;fm=27&amp;gp=0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64" y="270910"/>
            <a:ext cx="677359" cy="8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25"/>
          <p:cNvSpPr txBox="1"/>
          <p:nvPr/>
        </p:nvSpPr>
        <p:spPr>
          <a:xfrm>
            <a:off x="3628362" y="387940"/>
            <a:ext cx="2620645" cy="4603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spc="300" dirty="0">
                <a:solidFill>
                  <a:srgbClr val="6A0160"/>
                </a:solidFill>
                <a:latin typeface="Times New Roman Regular" panose="02020503050405090304" charset="0"/>
                <a:ea typeface="PingFang SC Regular" panose="020B0400000000000000" charset="-122"/>
                <a:cs typeface="Times New Roman Regular" panose="02020503050405090304" charset="0"/>
              </a:rPr>
              <a:t>Google Scholar</a:t>
            </a:r>
            <a:endParaRPr lang="en-US" altLang="zh-CN" sz="2400" spc="300" dirty="0">
              <a:solidFill>
                <a:srgbClr val="6A0160"/>
              </a:solidFill>
              <a:latin typeface="Times New Roman Regular" panose="02020503050405090304" charset="0"/>
              <a:ea typeface="PingFang SC Regular" panose="020B0400000000000000" charset="-122"/>
              <a:cs typeface="Times New Roman Regular" panose="02020503050405090304" charset="0"/>
            </a:endParaRPr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6876415" y="1720850"/>
            <a:ext cx="5862320" cy="1361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zh-CN" altLang="en-US" sz="2330" dirty="0">
              <a:latin typeface="PingFang SC Regular" panose="020B0400000000000000" charset="-122"/>
              <a:ea typeface="PingFang SC Regular" panose="020B0400000000000000" charset="-122"/>
            </a:endParaRPr>
          </a:p>
          <a:p>
            <a:pPr lvl="1"/>
            <a:endParaRPr lang="zh-CN" altLang="en-US" sz="2000" dirty="0">
              <a:latin typeface="PingFang SC Regular" panose="020B0400000000000000" charset="-122"/>
              <a:ea typeface="PingFang SC Regular" panose="020B0400000000000000" charset="-122"/>
            </a:endParaRPr>
          </a:p>
          <a:p>
            <a:pPr lvl="1"/>
            <a:endParaRPr lang="en-US" altLang="zh-CN" sz="100" dirty="0"/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865" y="1169035"/>
            <a:ext cx="9236710" cy="5292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1931035" y="2204720"/>
            <a:ext cx="1132840" cy="8775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标注 11"/>
          <p:cNvSpPr/>
          <p:nvPr/>
        </p:nvSpPr>
        <p:spPr>
          <a:xfrm>
            <a:off x="3678555" y="3500755"/>
            <a:ext cx="2084070" cy="516255"/>
          </a:xfrm>
          <a:prstGeom prst="wedgeRectCallout">
            <a:avLst>
              <a:gd name="adj1" fmla="val -44576"/>
              <a:gd name="adj2" fmla="val -11420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dirty="0">
                <a:latin typeface="PingFang SC Regular" panose="020B0400000000000000" charset="-122"/>
                <a:ea typeface="PingFang SC Regular" panose="020B0400000000000000" charset="-122"/>
                <a:sym typeface="+mn-ea"/>
              </a:rPr>
              <a:t>添加到个人</a:t>
            </a:r>
            <a:r>
              <a:rPr lang="en-US" altLang="zh-CN" dirty="0">
                <a:latin typeface="PingFang SC Regular" panose="020B0400000000000000" charset="-122"/>
                <a:ea typeface="PingFang SC Regular" panose="020B0400000000000000" charset="-122"/>
                <a:sym typeface="+mn-ea"/>
              </a:rPr>
              <a:t>Library</a:t>
            </a:r>
            <a:endParaRPr lang="en-US" altLang="zh-CN" dirty="0">
              <a:latin typeface="PingFang SC Regular" panose="020B0400000000000000" charset="-122"/>
              <a:ea typeface="PingFang SC Regular" panose="020B0400000000000000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931035" y="3187065"/>
            <a:ext cx="1172210" cy="431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575050" y="1233805"/>
            <a:ext cx="1303655" cy="406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628390" y="2957195"/>
            <a:ext cx="287020" cy="1968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标注 12"/>
          <p:cNvSpPr/>
          <p:nvPr/>
        </p:nvSpPr>
        <p:spPr>
          <a:xfrm>
            <a:off x="120015" y="2301875"/>
            <a:ext cx="1283970" cy="516255"/>
          </a:xfrm>
          <a:prstGeom prst="wedgeRectCallout">
            <a:avLst>
              <a:gd name="adj1" fmla="val 86251"/>
              <a:gd name="adj2" fmla="val -1014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dirty="0">
                <a:latin typeface="PingFang SC Regular" panose="020B0400000000000000" charset="-122"/>
                <a:ea typeface="PingFang SC Regular" panose="020B0400000000000000" charset="-122"/>
                <a:sym typeface="+mn-ea"/>
              </a:rPr>
              <a:t>时间范围</a:t>
            </a:r>
            <a:endParaRPr lang="zh-CN" altLang="en-US" dirty="0">
              <a:latin typeface="PingFang SC Regular" panose="020B0400000000000000" charset="-122"/>
              <a:ea typeface="PingFang SC Regular" panose="020B0400000000000000" charset="-122"/>
              <a:sym typeface="+mn-ea"/>
            </a:endParaRPr>
          </a:p>
        </p:txBody>
      </p:sp>
      <p:sp>
        <p:nvSpPr>
          <p:cNvPr id="14" name="矩形标注 13"/>
          <p:cNvSpPr/>
          <p:nvPr/>
        </p:nvSpPr>
        <p:spPr>
          <a:xfrm>
            <a:off x="120015" y="3274060"/>
            <a:ext cx="1283970" cy="516255"/>
          </a:xfrm>
          <a:prstGeom prst="wedgeRectCallout">
            <a:avLst>
              <a:gd name="adj1" fmla="val 86251"/>
              <a:gd name="adj2" fmla="val -1014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dirty="0">
                <a:latin typeface="PingFang SC Regular" panose="020B0400000000000000" charset="-122"/>
                <a:ea typeface="PingFang SC Regular" panose="020B0400000000000000" charset="-122"/>
                <a:sym typeface="+mn-ea"/>
              </a:rPr>
              <a:t>排序方法</a:t>
            </a:r>
            <a:endParaRPr lang="zh-CN" altLang="en-US" dirty="0">
              <a:latin typeface="PingFang SC Regular" panose="020B0400000000000000" charset="-122"/>
              <a:ea typeface="PingFang SC Regular" panose="020B0400000000000000" charset="-122"/>
              <a:sym typeface="+mn-ea"/>
            </a:endParaRPr>
          </a:p>
        </p:txBody>
      </p:sp>
      <p:sp>
        <p:nvSpPr>
          <p:cNvPr id="15" name="矩形标注 14"/>
          <p:cNvSpPr/>
          <p:nvPr/>
        </p:nvSpPr>
        <p:spPr>
          <a:xfrm>
            <a:off x="5475605" y="1640205"/>
            <a:ext cx="935990" cy="516255"/>
          </a:xfrm>
          <a:prstGeom prst="wedgeRectCallout">
            <a:avLst>
              <a:gd name="adj1" fmla="val -103799"/>
              <a:gd name="adj2" fmla="val -6980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dirty="0">
                <a:latin typeface="PingFang SC Regular" panose="020B0400000000000000" charset="-122"/>
                <a:ea typeface="PingFang SC Regular" panose="020B0400000000000000" charset="-122"/>
                <a:sym typeface="+mn-ea"/>
              </a:rPr>
              <a:t>关键词</a:t>
            </a:r>
            <a:endParaRPr lang="zh-CN" altLang="en-US" dirty="0">
              <a:latin typeface="PingFang SC Regular" panose="020B0400000000000000" charset="-122"/>
              <a:ea typeface="PingFang SC Regular" panose="020B0400000000000000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4825" y="1035050"/>
            <a:ext cx="6569710" cy="55486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9" name="直接连接符 8"/>
          <p:cNvCxnSpPr/>
          <p:nvPr/>
        </p:nvCxnSpPr>
        <p:spPr>
          <a:xfrm>
            <a:off x="1147779" y="848260"/>
            <a:ext cx="10738786" cy="0"/>
          </a:xfrm>
          <a:prstGeom prst="line">
            <a:avLst/>
          </a:prstGeom>
          <a:ln w="28575" cmpd="sng">
            <a:solidFill>
              <a:srgbClr val="6A01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25"/>
          <p:cNvSpPr txBox="1"/>
          <p:nvPr/>
        </p:nvSpPr>
        <p:spPr>
          <a:xfrm>
            <a:off x="1262352" y="387940"/>
            <a:ext cx="2240280" cy="4603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400" spc="300" dirty="0">
                <a:solidFill>
                  <a:schemeClr val="bg1">
                    <a:lumMod val="50000"/>
                  </a:schemeClr>
                </a:solidFill>
                <a:latin typeface="Times New Roman Regular" panose="02020503050405090304" charset="0"/>
                <a:ea typeface="PingFang SC Regular" panose="020B0400000000000000" charset="-122"/>
                <a:cs typeface="Times New Roman Regular" panose="02020503050405090304" charset="0"/>
              </a:rPr>
              <a:t>文献检索工具</a:t>
            </a:r>
            <a:endParaRPr lang="zh-CN" altLang="en-US" sz="2400" spc="300" dirty="0">
              <a:solidFill>
                <a:schemeClr val="bg1">
                  <a:lumMod val="50000"/>
                </a:schemeClr>
              </a:solidFill>
              <a:latin typeface="Times New Roman Regular" panose="02020503050405090304" charset="0"/>
              <a:ea typeface="PingFang SC Regular" panose="020B0400000000000000" charset="-122"/>
              <a:cs typeface="Times New Roman Regular" panose="02020503050405090304" charset="0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3502815" y="474174"/>
            <a:ext cx="0" cy="2880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4" descr="https://ss1.bdstatic.com/70cFuXSh_Q1YnxGkpoWK1HF6hhy/it/u=895424434,4021804793&amp;fm=27&amp;gp=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64" y="270910"/>
            <a:ext cx="677359" cy="8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25"/>
          <p:cNvSpPr txBox="1"/>
          <p:nvPr/>
        </p:nvSpPr>
        <p:spPr>
          <a:xfrm>
            <a:off x="3628362" y="387940"/>
            <a:ext cx="2620645" cy="4603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spc="300" dirty="0">
                <a:solidFill>
                  <a:srgbClr val="6A0160"/>
                </a:solidFill>
                <a:latin typeface="Times New Roman Regular" panose="02020503050405090304" charset="0"/>
                <a:ea typeface="PingFang SC Regular" panose="020B0400000000000000" charset="-122"/>
                <a:cs typeface="Times New Roman Regular" panose="02020503050405090304" charset="0"/>
              </a:rPr>
              <a:t>Google Scholar</a:t>
            </a:r>
            <a:endParaRPr lang="en-US" altLang="zh-CN" sz="2400" spc="300" dirty="0">
              <a:solidFill>
                <a:srgbClr val="6A0160"/>
              </a:solidFill>
              <a:latin typeface="Times New Roman Regular" panose="02020503050405090304" charset="0"/>
              <a:ea typeface="PingFang SC Regular" panose="020B0400000000000000" charset="-122"/>
              <a:cs typeface="Times New Roman Regular" panose="0202050305040509030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044190" y="1073785"/>
            <a:ext cx="2884170" cy="825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标注 12"/>
          <p:cNvSpPr/>
          <p:nvPr/>
        </p:nvSpPr>
        <p:spPr>
          <a:xfrm>
            <a:off x="73660" y="1204595"/>
            <a:ext cx="2448560" cy="823595"/>
          </a:xfrm>
          <a:prstGeom prst="wedgeRectCallout">
            <a:avLst>
              <a:gd name="adj1" fmla="val 69657"/>
              <a:gd name="adj2" fmla="val -4198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dirty="0">
                <a:latin typeface="PingFang SC Regular" panose="020B0400000000000000" charset="-122"/>
                <a:ea typeface="PingFang SC Regular" panose="020B0400000000000000" charset="-122"/>
                <a:sym typeface="+mn-ea"/>
              </a:rPr>
              <a:t>学者简介：单位、个人主页、研究方向</a:t>
            </a:r>
            <a:endParaRPr lang="zh-CN" altLang="en-US" dirty="0">
              <a:latin typeface="PingFang SC Regular" panose="020B0400000000000000" charset="-122"/>
              <a:ea typeface="PingFang SC Regular" panose="020B0400000000000000" charset="-122"/>
              <a:sym typeface="+mn-ea"/>
            </a:endParaRPr>
          </a:p>
        </p:txBody>
      </p:sp>
      <p:sp>
        <p:nvSpPr>
          <p:cNvPr id="14" name="矩形标注 13"/>
          <p:cNvSpPr/>
          <p:nvPr/>
        </p:nvSpPr>
        <p:spPr>
          <a:xfrm>
            <a:off x="1024255" y="4189095"/>
            <a:ext cx="1283970" cy="516255"/>
          </a:xfrm>
          <a:prstGeom prst="wedgeRectCallout">
            <a:avLst>
              <a:gd name="adj1" fmla="val 99010"/>
              <a:gd name="adj2" fmla="val -5455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dirty="0">
                <a:latin typeface="PingFang SC Regular" panose="020B0400000000000000" charset="-122"/>
                <a:ea typeface="PingFang SC Regular" panose="020B0400000000000000" charset="-122"/>
                <a:sym typeface="+mn-ea"/>
              </a:rPr>
              <a:t>学术成果</a:t>
            </a:r>
            <a:endParaRPr lang="zh-CN" altLang="en-US" dirty="0">
              <a:latin typeface="PingFang SC Regular" panose="020B0400000000000000" charset="-122"/>
              <a:ea typeface="PingFang SC Regular" panose="020B0400000000000000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44825" y="2310130"/>
            <a:ext cx="3650615" cy="4273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968490" y="1165860"/>
            <a:ext cx="683260" cy="2495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标注 16"/>
          <p:cNvSpPr/>
          <p:nvPr/>
        </p:nvSpPr>
        <p:spPr>
          <a:xfrm>
            <a:off x="8442325" y="333375"/>
            <a:ext cx="2585720" cy="620395"/>
          </a:xfrm>
          <a:prstGeom prst="wedgeRectCallout">
            <a:avLst>
              <a:gd name="adj1" fmla="val -79027"/>
              <a:gd name="adj2" fmla="val 848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dirty="0">
                <a:latin typeface="PingFang SC Regular" panose="020B0400000000000000" charset="-122"/>
                <a:ea typeface="PingFang SC Regular" panose="020B0400000000000000" charset="-122"/>
                <a:sym typeface="+mn-ea"/>
              </a:rPr>
              <a:t>新成果发表及时通知</a:t>
            </a:r>
            <a:endParaRPr lang="zh-CN" altLang="en-US" dirty="0">
              <a:latin typeface="PingFang SC Regular" panose="020B0400000000000000" charset="-122"/>
              <a:ea typeface="PingFang SC Regular" panose="020B0400000000000000" charset="-122"/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694805" y="2028190"/>
            <a:ext cx="860425" cy="2495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标注 18"/>
          <p:cNvSpPr/>
          <p:nvPr/>
        </p:nvSpPr>
        <p:spPr>
          <a:xfrm>
            <a:off x="8025765" y="1858010"/>
            <a:ext cx="3162300" cy="594360"/>
          </a:xfrm>
          <a:prstGeom prst="wedgeRectCallout">
            <a:avLst>
              <a:gd name="adj1" fmla="val -64357"/>
              <a:gd name="adj2" fmla="val -42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dirty="0">
                <a:latin typeface="PingFang SC Regular" panose="020B0400000000000000" charset="-122"/>
                <a:ea typeface="PingFang SC Regular" panose="020B0400000000000000" charset="-122"/>
                <a:sym typeface="+mn-ea"/>
              </a:rPr>
              <a:t>排序方式：发表时间</a:t>
            </a:r>
            <a:r>
              <a:rPr lang="en-US" altLang="zh-CN" dirty="0">
                <a:latin typeface="PingFang SC Regular" panose="020B0400000000000000" charset="-122"/>
                <a:ea typeface="PingFang SC Regular" panose="020B0400000000000000" charset="-122"/>
                <a:sym typeface="+mn-ea"/>
              </a:rPr>
              <a:t>/</a:t>
            </a:r>
            <a:r>
              <a:rPr lang="zh-CN" altLang="en-US" dirty="0">
                <a:latin typeface="PingFang SC Regular" panose="020B0400000000000000" charset="-122"/>
                <a:ea typeface="PingFang SC Regular" panose="020B0400000000000000" charset="-122"/>
                <a:sym typeface="+mn-ea"/>
              </a:rPr>
              <a:t>被引量</a:t>
            </a:r>
            <a:endParaRPr lang="zh-CN" altLang="en-US" dirty="0">
              <a:latin typeface="PingFang SC Regular" panose="020B0400000000000000" charset="-122"/>
              <a:ea typeface="PingFang SC Regular" panose="020B0400000000000000" charset="-122"/>
              <a:sym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771765" y="3760470"/>
            <a:ext cx="1691640" cy="28232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矩形标注 25"/>
          <p:cNvSpPr/>
          <p:nvPr/>
        </p:nvSpPr>
        <p:spPr>
          <a:xfrm>
            <a:off x="9954260" y="5040630"/>
            <a:ext cx="1184910" cy="594360"/>
          </a:xfrm>
          <a:prstGeom prst="wedgeRectCallout">
            <a:avLst>
              <a:gd name="adj1" fmla="val -88692"/>
              <a:gd name="adj2" fmla="val -5993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dirty="0">
                <a:latin typeface="PingFang SC Regular" panose="020B0400000000000000" charset="-122"/>
                <a:ea typeface="PingFang SC Regular" panose="020B0400000000000000" charset="-122"/>
                <a:sym typeface="+mn-ea"/>
              </a:rPr>
              <a:t>合作学者</a:t>
            </a:r>
            <a:endParaRPr lang="zh-CN" altLang="en-US" dirty="0">
              <a:latin typeface="PingFang SC Regular" panose="020B0400000000000000" charset="-122"/>
              <a:ea typeface="PingFang SC Regular" panose="020B0400000000000000" charset="-122"/>
              <a:sym typeface="+mn-ea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9226550" y="6461125"/>
            <a:ext cx="3082290" cy="381635"/>
            <a:chOff x="9259" y="10212"/>
            <a:chExt cx="4854" cy="601"/>
          </a:xfrm>
        </p:grpSpPr>
        <p:sp>
          <p:nvSpPr>
            <p:cNvPr id="28" name="矩形 27"/>
            <p:cNvSpPr/>
            <p:nvPr/>
          </p:nvSpPr>
          <p:spPr>
            <a:xfrm>
              <a:off x="13448" y="10212"/>
              <a:ext cx="471" cy="601"/>
            </a:xfrm>
            <a:prstGeom prst="rect">
              <a:avLst/>
            </a:prstGeom>
            <a:solidFill>
              <a:srgbClr val="6A0160"/>
            </a:solidFill>
            <a:ln>
              <a:solidFill>
                <a:srgbClr val="6A01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9259" y="10212"/>
              <a:ext cx="4660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dirty="0"/>
                <a:t>     </a:t>
              </a:r>
              <a:endParaRPr lang="zh-CN" altLang="en-US" sz="1400" dirty="0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3334" y="10212"/>
              <a:ext cx="77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dirty="0">
                  <a:solidFill>
                    <a:schemeClr val="bg1"/>
                  </a:solidFill>
                </a:rPr>
                <a:t>11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147779" y="848260"/>
            <a:ext cx="10738786" cy="0"/>
          </a:xfrm>
          <a:prstGeom prst="line">
            <a:avLst/>
          </a:prstGeom>
          <a:ln w="28575" cmpd="sng">
            <a:solidFill>
              <a:srgbClr val="6A01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25"/>
          <p:cNvSpPr txBox="1"/>
          <p:nvPr/>
        </p:nvSpPr>
        <p:spPr>
          <a:xfrm>
            <a:off x="1262352" y="387940"/>
            <a:ext cx="2240280" cy="4603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400" spc="300" dirty="0">
                <a:solidFill>
                  <a:schemeClr val="bg1">
                    <a:lumMod val="50000"/>
                  </a:schemeClr>
                </a:solidFill>
                <a:latin typeface="Times New Roman Regular" panose="02020503050405090304" charset="0"/>
                <a:ea typeface="PingFang SC Regular" panose="020B0400000000000000" charset="-122"/>
                <a:cs typeface="Times New Roman Regular" panose="02020503050405090304" charset="0"/>
              </a:rPr>
              <a:t>文献检索工具</a:t>
            </a:r>
            <a:endParaRPr lang="zh-CN" altLang="en-US" sz="2400" spc="300" dirty="0">
              <a:solidFill>
                <a:schemeClr val="bg1">
                  <a:lumMod val="50000"/>
                </a:schemeClr>
              </a:solidFill>
              <a:latin typeface="Times New Roman Regular" panose="02020503050405090304" charset="0"/>
              <a:ea typeface="PingFang SC Regular" panose="020B0400000000000000" charset="-122"/>
              <a:cs typeface="Times New Roman Regular" panose="02020503050405090304" charset="0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3502815" y="474174"/>
            <a:ext cx="0" cy="2880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4" descr="https://ss1.bdstatic.com/70cFuXSh_Q1YnxGkpoWK1HF6hhy/it/u=895424434,4021804793&amp;fm=27&amp;gp=0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64" y="270910"/>
            <a:ext cx="677359" cy="8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25"/>
          <p:cNvSpPr txBox="1"/>
          <p:nvPr/>
        </p:nvSpPr>
        <p:spPr>
          <a:xfrm>
            <a:off x="3628362" y="387940"/>
            <a:ext cx="1554480" cy="4603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spc="300" dirty="0">
                <a:solidFill>
                  <a:srgbClr val="6A0160"/>
                </a:solidFill>
                <a:latin typeface="Times New Roman Regular" panose="02020503050405090304" charset="0"/>
                <a:ea typeface="PingFang SC Regular" panose="020B0400000000000000" charset="-122"/>
                <a:cs typeface="Times New Roman Regular" panose="02020503050405090304" charset="0"/>
              </a:rPr>
              <a:t>百度学术</a:t>
            </a:r>
            <a:endParaRPr lang="zh-CN" altLang="en-US" sz="2400" spc="300" dirty="0">
              <a:solidFill>
                <a:srgbClr val="6A0160"/>
              </a:solidFill>
              <a:latin typeface="Times New Roman Regular" panose="02020503050405090304" charset="0"/>
              <a:ea typeface="PingFang SC Regular" panose="020B0400000000000000" charset="-122"/>
              <a:cs typeface="Times New Roman Regular" panose="02020503050405090304" charset="0"/>
            </a:endParaRPr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6876415" y="1720850"/>
            <a:ext cx="5862320" cy="1361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zh-CN" altLang="en-US" sz="2330" dirty="0">
              <a:latin typeface="PingFang SC Regular" panose="020B0400000000000000" charset="-122"/>
              <a:ea typeface="PingFang SC Regular" panose="020B0400000000000000" charset="-122"/>
            </a:endParaRPr>
          </a:p>
          <a:p>
            <a:pPr lvl="1"/>
            <a:endParaRPr lang="zh-CN" altLang="en-US" sz="2000" dirty="0">
              <a:latin typeface="PingFang SC Regular" panose="020B0400000000000000" charset="-122"/>
              <a:ea typeface="PingFang SC Regular" panose="020B0400000000000000" charset="-122"/>
            </a:endParaRPr>
          </a:p>
          <a:p>
            <a:pPr lvl="1"/>
            <a:endParaRPr lang="en-US" altLang="zh-CN" sz="100" dirty="0"/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95" y="1315720"/>
            <a:ext cx="5003800" cy="51454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900" y="1315720"/>
            <a:ext cx="4893310" cy="51460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7" name="组合 6"/>
          <p:cNvGrpSpPr/>
          <p:nvPr/>
        </p:nvGrpSpPr>
        <p:grpSpPr>
          <a:xfrm>
            <a:off x="9226550" y="6461125"/>
            <a:ext cx="3082290" cy="381635"/>
            <a:chOff x="9259" y="10212"/>
            <a:chExt cx="4854" cy="601"/>
          </a:xfrm>
        </p:grpSpPr>
        <p:sp>
          <p:nvSpPr>
            <p:cNvPr id="8" name="矩形 7"/>
            <p:cNvSpPr/>
            <p:nvPr/>
          </p:nvSpPr>
          <p:spPr>
            <a:xfrm>
              <a:off x="13448" y="10212"/>
              <a:ext cx="471" cy="601"/>
            </a:xfrm>
            <a:prstGeom prst="rect">
              <a:avLst/>
            </a:prstGeom>
            <a:solidFill>
              <a:srgbClr val="6A0160"/>
            </a:solidFill>
            <a:ln>
              <a:solidFill>
                <a:srgbClr val="6A01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259" y="10212"/>
              <a:ext cx="4660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</a:t>
              </a:r>
              <a:endParaRPr lang="zh-CN" altLang="en-US" sz="1400" dirty="0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3334" y="10212"/>
              <a:ext cx="77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12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9990" y="952500"/>
            <a:ext cx="7583089" cy="5796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9" name="直接连接符 8"/>
          <p:cNvCxnSpPr/>
          <p:nvPr/>
        </p:nvCxnSpPr>
        <p:spPr>
          <a:xfrm>
            <a:off x="1147779" y="848260"/>
            <a:ext cx="10738786" cy="0"/>
          </a:xfrm>
          <a:prstGeom prst="line">
            <a:avLst/>
          </a:prstGeom>
          <a:ln w="28575" cmpd="sng">
            <a:solidFill>
              <a:srgbClr val="6A01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25"/>
          <p:cNvSpPr txBox="1"/>
          <p:nvPr/>
        </p:nvSpPr>
        <p:spPr>
          <a:xfrm>
            <a:off x="1262352" y="387940"/>
            <a:ext cx="2240280" cy="4603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400" spc="300" dirty="0">
                <a:solidFill>
                  <a:schemeClr val="bg1">
                    <a:lumMod val="50000"/>
                  </a:schemeClr>
                </a:solidFill>
                <a:latin typeface="Times New Roman Regular" panose="02020503050405090304" charset="0"/>
                <a:ea typeface="PingFang SC Regular" panose="020B0400000000000000" charset="-122"/>
                <a:cs typeface="Times New Roman Regular" panose="02020503050405090304" charset="0"/>
              </a:rPr>
              <a:t>文献检索工具</a:t>
            </a:r>
            <a:endParaRPr lang="zh-CN" altLang="en-US" sz="2400" spc="300" dirty="0">
              <a:solidFill>
                <a:schemeClr val="bg1">
                  <a:lumMod val="50000"/>
                </a:schemeClr>
              </a:solidFill>
              <a:latin typeface="Times New Roman Regular" panose="02020503050405090304" charset="0"/>
              <a:ea typeface="PingFang SC Regular" panose="020B0400000000000000" charset="-122"/>
              <a:cs typeface="Times New Roman Regular" panose="02020503050405090304" charset="0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3502815" y="474174"/>
            <a:ext cx="0" cy="2880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4" descr="https://ss1.bdstatic.com/70cFuXSh_Q1YnxGkpoWK1HF6hhy/it/u=895424434,4021804793&amp;fm=27&amp;gp=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64" y="270910"/>
            <a:ext cx="677359" cy="8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25"/>
          <p:cNvSpPr txBox="1"/>
          <p:nvPr/>
        </p:nvSpPr>
        <p:spPr>
          <a:xfrm>
            <a:off x="3628362" y="387940"/>
            <a:ext cx="1554480" cy="4603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spc="300" dirty="0">
                <a:solidFill>
                  <a:srgbClr val="6A0160"/>
                </a:solidFill>
                <a:latin typeface="Times New Roman Regular" panose="02020503050405090304" charset="0"/>
                <a:ea typeface="PingFang SC Regular" panose="020B0400000000000000" charset="-122"/>
                <a:cs typeface="Times New Roman Regular" panose="02020503050405090304" charset="0"/>
              </a:rPr>
              <a:t>中国知网</a:t>
            </a:r>
            <a:endParaRPr lang="zh-CN" altLang="en-US" sz="2400" spc="300" dirty="0">
              <a:solidFill>
                <a:srgbClr val="6A0160"/>
              </a:solidFill>
              <a:latin typeface="Times New Roman Regular" panose="02020503050405090304" charset="0"/>
              <a:ea typeface="PingFang SC Regular" panose="020B0400000000000000" charset="-122"/>
              <a:cs typeface="Times New Roman Regular" panose="02020503050405090304" charset="0"/>
            </a:endParaRPr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6876415" y="1720850"/>
            <a:ext cx="5862320" cy="1361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zh-CN" altLang="en-US" sz="2330" dirty="0">
              <a:latin typeface="PingFang SC Regular" panose="020B0400000000000000" charset="-122"/>
              <a:ea typeface="PingFang SC Regular" panose="020B0400000000000000" charset="-122"/>
            </a:endParaRPr>
          </a:p>
          <a:p>
            <a:pPr lvl="1"/>
            <a:endParaRPr lang="zh-CN" altLang="en-US" sz="2000" dirty="0">
              <a:latin typeface="PingFang SC Regular" panose="020B0400000000000000" charset="-122"/>
              <a:ea typeface="PingFang SC Regular" panose="020B0400000000000000" charset="-122"/>
            </a:endParaRPr>
          </a:p>
          <a:p>
            <a:pPr lvl="1"/>
            <a:endParaRPr lang="en-US" altLang="zh-CN" sz="100" dirty="0"/>
          </a:p>
          <a:p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592705" y="1675130"/>
            <a:ext cx="778510" cy="35356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标注 9"/>
          <p:cNvSpPr/>
          <p:nvPr/>
        </p:nvSpPr>
        <p:spPr>
          <a:xfrm>
            <a:off x="3251200" y="1036955"/>
            <a:ext cx="1228090" cy="448945"/>
          </a:xfrm>
          <a:prstGeom prst="wedgeRectCallout">
            <a:avLst>
              <a:gd name="adj1" fmla="val -43758"/>
              <a:gd name="adj2" fmla="val 7935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endParaRPr lang="zh-CN" altLang="en-US" dirty="0">
              <a:latin typeface="PingFang SC Regular" panose="020B0400000000000000" charset="-122"/>
              <a:ea typeface="PingFang SC Regular" panose="020B0400000000000000" charset="-122"/>
              <a:sym typeface="+mn-ea"/>
            </a:endParaRPr>
          </a:p>
          <a:p>
            <a:r>
              <a:rPr lang="zh-CN" altLang="en-US" dirty="0">
                <a:latin typeface="PingFang SC Regular" panose="020B0400000000000000" charset="-122"/>
                <a:ea typeface="PingFang SC Regular" panose="020B0400000000000000" charset="-122"/>
                <a:sym typeface="+mn-ea"/>
              </a:rPr>
              <a:t>搜索规则</a:t>
            </a:r>
            <a:endParaRPr lang="en-US" altLang="zh-CN" b="1" dirty="0"/>
          </a:p>
          <a:p>
            <a:endParaRPr lang="en-US" altLang="zh-CN" sz="1300" b="1" dirty="0"/>
          </a:p>
        </p:txBody>
      </p:sp>
      <p:sp>
        <p:nvSpPr>
          <p:cNvPr id="12" name="矩形 11"/>
          <p:cNvSpPr/>
          <p:nvPr/>
        </p:nvSpPr>
        <p:spPr>
          <a:xfrm>
            <a:off x="7331710" y="1076325"/>
            <a:ext cx="751840" cy="2146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标注 13"/>
          <p:cNvSpPr/>
          <p:nvPr/>
        </p:nvSpPr>
        <p:spPr>
          <a:xfrm>
            <a:off x="5384165" y="1257935"/>
            <a:ext cx="1403985" cy="448945"/>
          </a:xfrm>
          <a:prstGeom prst="wedgeRectCallout">
            <a:avLst>
              <a:gd name="adj1" fmla="val 84147"/>
              <a:gd name="adj2" fmla="val -504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endParaRPr lang="zh-CN" altLang="en-US" dirty="0">
              <a:latin typeface="PingFang SC Regular" panose="020B0400000000000000" charset="-122"/>
              <a:ea typeface="PingFang SC Regular" panose="020B0400000000000000" charset="-122"/>
              <a:sym typeface="+mn-ea"/>
            </a:endParaRPr>
          </a:p>
          <a:p>
            <a:r>
              <a:rPr lang="zh-CN" altLang="en-US" dirty="0">
                <a:latin typeface="PingFang SC Regular" panose="020B0400000000000000" charset="-122"/>
                <a:ea typeface="PingFang SC Regular" panose="020B0400000000000000" charset="-122"/>
                <a:sym typeface="+mn-ea"/>
              </a:rPr>
              <a:t>校园网访问</a:t>
            </a:r>
            <a:endParaRPr lang="en-US" altLang="zh-CN" b="1" dirty="0"/>
          </a:p>
          <a:p>
            <a:endParaRPr lang="en-US" altLang="zh-CN" sz="1300" b="1" dirty="0"/>
          </a:p>
        </p:txBody>
      </p:sp>
      <p:grpSp>
        <p:nvGrpSpPr>
          <p:cNvPr id="19" name="组合 18"/>
          <p:cNvGrpSpPr/>
          <p:nvPr/>
        </p:nvGrpSpPr>
        <p:grpSpPr>
          <a:xfrm>
            <a:off x="1189990" y="952500"/>
            <a:ext cx="7583170" cy="5820410"/>
            <a:chOff x="1875" y="1481"/>
            <a:chExt cx="11942" cy="9166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75" y="1481"/>
              <a:ext cx="11943" cy="9166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5" name="矩形 14"/>
            <p:cNvSpPr/>
            <p:nvPr/>
          </p:nvSpPr>
          <p:spPr>
            <a:xfrm>
              <a:off x="3968" y="3334"/>
              <a:ext cx="7756" cy="89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矩形标注 17"/>
            <p:cNvSpPr/>
            <p:nvPr/>
          </p:nvSpPr>
          <p:spPr>
            <a:xfrm>
              <a:off x="8756" y="4546"/>
              <a:ext cx="1934" cy="707"/>
            </a:xfrm>
            <a:prstGeom prst="wedgeRectCallout">
              <a:avLst>
                <a:gd name="adj1" fmla="val -64581"/>
                <a:gd name="adj2" fmla="val -86916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endParaRPr lang="zh-CN" altLang="en-US" dirty="0">
                <a:latin typeface="PingFang SC Regular" panose="020B0400000000000000" charset="-122"/>
                <a:ea typeface="PingFang SC Regular" panose="020B0400000000000000" charset="-122"/>
                <a:sym typeface="+mn-ea"/>
              </a:endParaRPr>
            </a:p>
            <a:p>
              <a:r>
                <a:rPr lang="zh-CN" altLang="en-US" dirty="0">
                  <a:latin typeface="PingFang SC Regular" panose="020B0400000000000000" charset="-122"/>
                  <a:ea typeface="PingFang SC Regular" panose="020B0400000000000000" charset="-122"/>
                  <a:sym typeface="+mn-ea"/>
                </a:rPr>
                <a:t>过滤规则</a:t>
              </a:r>
              <a:endParaRPr lang="en-US" altLang="zh-CN" b="1" dirty="0"/>
            </a:p>
            <a:p>
              <a:endParaRPr lang="en-US" altLang="zh-CN" sz="1300" b="1" dirty="0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189990" y="952500"/>
            <a:ext cx="6976110" cy="5782310"/>
            <a:chOff x="1874" y="1500"/>
            <a:chExt cx="10986" cy="9106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74" y="1500"/>
              <a:ext cx="10987" cy="9107"/>
            </a:xfrm>
            <a:prstGeom prst="rect">
              <a:avLst/>
            </a:prstGeom>
          </p:spPr>
        </p:pic>
        <p:sp>
          <p:nvSpPr>
            <p:cNvPr id="26" name="矩形 25"/>
            <p:cNvSpPr/>
            <p:nvPr/>
          </p:nvSpPr>
          <p:spPr>
            <a:xfrm>
              <a:off x="5397" y="1633"/>
              <a:ext cx="721" cy="4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矩形标注 26"/>
            <p:cNvSpPr/>
            <p:nvPr/>
          </p:nvSpPr>
          <p:spPr>
            <a:xfrm>
              <a:off x="10690" y="2493"/>
              <a:ext cx="1934" cy="707"/>
            </a:xfrm>
            <a:prstGeom prst="wedgeRectCallout">
              <a:avLst>
                <a:gd name="adj1" fmla="val -60289"/>
                <a:gd name="adj2" fmla="val 8239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endParaRPr lang="zh-CN" altLang="en-US" dirty="0">
                <a:latin typeface="PingFang SC Regular" panose="020B0400000000000000" charset="-122"/>
                <a:ea typeface="PingFang SC Regular" panose="020B0400000000000000" charset="-122"/>
                <a:sym typeface="+mn-ea"/>
              </a:endParaRPr>
            </a:p>
            <a:p>
              <a:r>
                <a:rPr lang="zh-CN" altLang="en-US" dirty="0">
                  <a:latin typeface="PingFang SC Regular" panose="020B0400000000000000" charset="-122"/>
                  <a:ea typeface="PingFang SC Regular" panose="020B0400000000000000" charset="-122"/>
                  <a:sym typeface="+mn-ea"/>
                </a:rPr>
                <a:t>排序规则</a:t>
              </a:r>
              <a:endParaRPr lang="en-US" altLang="zh-CN" b="1" dirty="0"/>
            </a:p>
            <a:p>
              <a:endParaRPr lang="en-US" altLang="zh-CN" sz="1300" b="1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8755" y="3353"/>
              <a:ext cx="1691" cy="34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5156" y="2493"/>
              <a:ext cx="721" cy="47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1874" y="7755"/>
              <a:ext cx="2092" cy="100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矩形标注 30"/>
            <p:cNvSpPr/>
            <p:nvPr/>
          </p:nvSpPr>
          <p:spPr>
            <a:xfrm>
              <a:off x="6118" y="4070"/>
              <a:ext cx="1934" cy="707"/>
            </a:xfrm>
            <a:prstGeom prst="wedgeRectCallout">
              <a:avLst>
                <a:gd name="adj1" fmla="val -61375"/>
                <a:gd name="adj2" fmla="val -20502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r>
                <a:rPr lang="zh-CN" altLang="en-US" dirty="0">
                  <a:latin typeface="PingFang SC Regular" panose="020B0400000000000000" charset="-122"/>
                  <a:ea typeface="PingFang SC Regular" panose="020B0400000000000000" charset="-122"/>
                  <a:sym typeface="+mn-ea"/>
                </a:rPr>
                <a:t>学位类型</a:t>
              </a:r>
              <a:endParaRPr lang="zh-CN" altLang="en-US" dirty="0">
                <a:latin typeface="PingFang SC Regular" panose="020B0400000000000000" charset="-122"/>
                <a:ea typeface="PingFang SC Regular" panose="020B0400000000000000" charset="-122"/>
                <a:sym typeface="+mn-ea"/>
              </a:endParaRPr>
            </a:p>
          </p:txBody>
        </p:sp>
        <p:sp>
          <p:nvSpPr>
            <p:cNvPr id="32" name="矩形标注 31"/>
            <p:cNvSpPr/>
            <p:nvPr/>
          </p:nvSpPr>
          <p:spPr>
            <a:xfrm>
              <a:off x="2149" y="6417"/>
              <a:ext cx="2448" cy="707"/>
            </a:xfrm>
            <a:prstGeom prst="wedgeRectCallout">
              <a:avLst>
                <a:gd name="adj1" fmla="val -46380"/>
                <a:gd name="adj2" fmla="val 13345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endParaRPr lang="zh-CN" altLang="en-US" dirty="0">
                <a:latin typeface="PingFang SC Regular" panose="020B0400000000000000" charset="-122"/>
                <a:ea typeface="PingFang SC Regular" panose="020B0400000000000000" charset="-122"/>
                <a:sym typeface="+mn-ea"/>
              </a:endParaRPr>
            </a:p>
            <a:p>
              <a:r>
                <a:rPr lang="zh-CN" altLang="en-US" dirty="0">
                  <a:latin typeface="PingFang SC Regular" panose="020B0400000000000000" charset="-122"/>
                  <a:ea typeface="PingFang SC Regular" panose="020B0400000000000000" charset="-122"/>
                  <a:sym typeface="+mn-ea"/>
                </a:rPr>
                <a:t>学位授予单位</a:t>
              </a:r>
              <a:endParaRPr lang="en-US" altLang="zh-CN" b="1" dirty="0"/>
            </a:p>
            <a:p>
              <a:endParaRPr lang="en-US" altLang="zh-CN" sz="1300" b="1" dirty="0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9226550" y="6461125"/>
            <a:ext cx="3082290" cy="381635"/>
            <a:chOff x="9259" y="10212"/>
            <a:chExt cx="4854" cy="601"/>
          </a:xfrm>
        </p:grpSpPr>
        <p:sp>
          <p:nvSpPr>
            <p:cNvPr id="35" name="矩形 34"/>
            <p:cNvSpPr/>
            <p:nvPr/>
          </p:nvSpPr>
          <p:spPr>
            <a:xfrm>
              <a:off x="13448" y="10212"/>
              <a:ext cx="471" cy="601"/>
            </a:xfrm>
            <a:prstGeom prst="rect">
              <a:avLst/>
            </a:prstGeom>
            <a:solidFill>
              <a:srgbClr val="6A0160"/>
            </a:solidFill>
            <a:ln>
              <a:solidFill>
                <a:srgbClr val="6A01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259" y="10212"/>
              <a:ext cx="4660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</a:t>
              </a:r>
              <a:endParaRPr lang="zh-CN" altLang="en-US" sz="1400" dirty="0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3334" y="10212"/>
              <a:ext cx="77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13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bldLvl="0" animBg="1"/>
      <p:bldP spid="14" grpId="0" bldLvl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147779" y="848260"/>
            <a:ext cx="10738786" cy="0"/>
          </a:xfrm>
          <a:prstGeom prst="line">
            <a:avLst/>
          </a:prstGeom>
          <a:ln w="28575" cmpd="sng">
            <a:solidFill>
              <a:srgbClr val="6A01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25"/>
          <p:cNvSpPr txBox="1"/>
          <p:nvPr/>
        </p:nvSpPr>
        <p:spPr>
          <a:xfrm>
            <a:off x="1262352" y="387940"/>
            <a:ext cx="1554480" cy="4603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400" spc="300" dirty="0">
                <a:solidFill>
                  <a:schemeClr val="bg1">
                    <a:lumMod val="50000"/>
                  </a:schemeClr>
                </a:solidFill>
                <a:latin typeface="Times New Roman Regular" panose="02020503050405090304" charset="0"/>
                <a:ea typeface="PingFang SC Regular" panose="020B0400000000000000" charset="-122"/>
                <a:cs typeface="Times New Roman Regular" panose="02020503050405090304" charset="0"/>
              </a:rPr>
              <a:t>文献管理</a:t>
            </a:r>
            <a:endParaRPr lang="zh-CN" altLang="en-US" sz="2400" spc="300" dirty="0">
              <a:solidFill>
                <a:schemeClr val="bg1">
                  <a:lumMod val="50000"/>
                </a:schemeClr>
              </a:solidFill>
              <a:latin typeface="Times New Roman Regular" panose="02020503050405090304" charset="0"/>
              <a:ea typeface="PingFang SC Regular" panose="020B0400000000000000" charset="-122"/>
              <a:cs typeface="Times New Roman Regular" panose="02020503050405090304" charset="0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2905915" y="474174"/>
            <a:ext cx="0" cy="2880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4" descr="https://ss1.bdstatic.com/70cFuXSh_Q1YnxGkpoWK1HF6hhy/it/u=895424434,4021804793&amp;fm=27&amp;gp=0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64" y="270910"/>
            <a:ext cx="677359" cy="8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25"/>
          <p:cNvSpPr txBox="1"/>
          <p:nvPr/>
        </p:nvSpPr>
        <p:spPr>
          <a:xfrm>
            <a:off x="3031462" y="387940"/>
            <a:ext cx="3704590" cy="4603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spc="300" dirty="0">
                <a:solidFill>
                  <a:srgbClr val="6A0160"/>
                </a:solidFill>
                <a:latin typeface="Times New Roman Regular" panose="02020503050405090304" charset="0"/>
                <a:ea typeface="PingFang SC Regular" panose="020B0400000000000000" charset="-122"/>
                <a:cs typeface="Times New Roman Regular" panose="02020503050405090304" charset="0"/>
              </a:rPr>
              <a:t>EndNote </a:t>
            </a:r>
            <a:r>
              <a:rPr lang="zh-CN" altLang="en-US" sz="2400" spc="300" dirty="0">
                <a:solidFill>
                  <a:srgbClr val="6A0160"/>
                </a:solidFill>
                <a:latin typeface="Times New Roman Regular" panose="02020503050405090304" charset="0"/>
                <a:ea typeface="PingFang SC Regular" panose="020B0400000000000000" charset="-122"/>
                <a:cs typeface="Times New Roman Regular" panose="02020503050405090304" charset="0"/>
              </a:rPr>
              <a:t>文献管理软件</a:t>
            </a:r>
            <a:endParaRPr lang="zh-CN" altLang="en-US" sz="2400" spc="300" dirty="0">
              <a:solidFill>
                <a:srgbClr val="6A0160"/>
              </a:solidFill>
              <a:latin typeface="Times New Roman Regular" panose="02020503050405090304" charset="0"/>
              <a:ea typeface="PingFang SC Regular" panose="020B0400000000000000" charset="-122"/>
              <a:cs typeface="Times New Roman Regular" panose="02020503050405090304" charset="0"/>
            </a:endParaRPr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6876415" y="1720850"/>
            <a:ext cx="5862320" cy="1361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zh-CN" altLang="en-US" sz="2330" dirty="0">
              <a:latin typeface="PingFang SC Regular" panose="020B0400000000000000" charset="-122"/>
              <a:ea typeface="PingFang SC Regular" panose="020B0400000000000000" charset="-122"/>
            </a:endParaRPr>
          </a:p>
          <a:p>
            <a:pPr lvl="1"/>
            <a:endParaRPr lang="zh-CN" altLang="en-US" sz="2000" dirty="0">
              <a:latin typeface="PingFang SC Regular" panose="020B0400000000000000" charset="-122"/>
              <a:ea typeface="PingFang SC Regular" panose="020B0400000000000000" charset="-122"/>
            </a:endParaRPr>
          </a:p>
          <a:p>
            <a:pPr lvl="1"/>
            <a:endParaRPr lang="en-US" altLang="zh-CN" sz="100" dirty="0"/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450" y="3014980"/>
            <a:ext cx="1082040" cy="1060450"/>
          </a:xfrm>
          <a:prstGeom prst="rect">
            <a:avLst/>
          </a:prstGeom>
        </p:spPr>
      </p:pic>
      <p:sp>
        <p:nvSpPr>
          <p:cNvPr id="8" name="对话气泡: 圆角矩形 17"/>
          <p:cNvSpPr/>
          <p:nvPr/>
        </p:nvSpPr>
        <p:spPr>
          <a:xfrm>
            <a:off x="7117080" y="1120140"/>
            <a:ext cx="4859655" cy="5295265"/>
          </a:xfrm>
          <a:prstGeom prst="wedgeRoundRectCallout">
            <a:avLst>
              <a:gd name="adj1" fmla="val -59865"/>
              <a:gd name="adj2" fmla="val 6229"/>
              <a:gd name="adj3" fmla="val 16667"/>
            </a:avLst>
          </a:prstGeom>
          <a:solidFill>
            <a:srgbClr val="9E008B">
              <a:alpha val="12000"/>
            </a:srgbClr>
          </a:solidFill>
          <a:ln>
            <a:noFill/>
          </a:ln>
          <a:effectLst>
            <a:outerShdw blurRad="190500" sx="105000" sy="105000" algn="ctr" rotWithShape="0">
              <a:srgbClr val="9E008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>
              <a:lnSpc>
                <a:spcPct val="130000"/>
              </a:lnSpc>
            </a:pPr>
            <a:endParaRPr lang="en-US" altLang="zh-CN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  <a:sym typeface="DengXian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kumimoji="1" lang="en-US" altLang="zh-CN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30000"/>
              </a:lnSpc>
            </a:pPr>
            <a:endParaRPr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  <a:sym typeface="DengXian" panose="02010600030101010101" pitchFamily="2" charset="-122"/>
            </a:endParaRPr>
          </a:p>
        </p:txBody>
      </p:sp>
      <p:sp>
        <p:nvSpPr>
          <p:cNvPr id="10" name="对话气泡: 圆角矩形 26"/>
          <p:cNvSpPr/>
          <p:nvPr/>
        </p:nvSpPr>
        <p:spPr>
          <a:xfrm>
            <a:off x="635040" y="1080673"/>
            <a:ext cx="4086495" cy="2348327"/>
          </a:xfrm>
          <a:prstGeom prst="wedgeRoundRectCallout">
            <a:avLst>
              <a:gd name="adj1" fmla="val 62037"/>
              <a:gd name="adj2" fmla="val 36869"/>
              <a:gd name="adj3" fmla="val 16667"/>
            </a:avLst>
          </a:prstGeom>
          <a:solidFill>
            <a:schemeClr val="bg1">
              <a:lumMod val="50000"/>
              <a:alpha val="12000"/>
            </a:schemeClr>
          </a:solidFill>
          <a:ln>
            <a:noFill/>
          </a:ln>
          <a:effectLst>
            <a:outerShdw blurRad="190500" sx="105000" sy="105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endParaRPr kumimoji="1" lang="en-US" altLang="zh-CN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zh-CN" altLang="en-US" sz="16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由</a:t>
            </a:r>
            <a:r>
              <a:rPr kumimoji="1" lang="en-US" altLang="zh-CN" sz="16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Thomson ResearchSoft</a:t>
            </a:r>
            <a:r>
              <a:rPr kumimoji="1" lang="zh-CN" altLang="en-US" sz="16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开发；</a:t>
            </a:r>
            <a:endParaRPr kumimoji="1" lang="zh-CN" altLang="en-US" sz="16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kumimoji="1" lang="en-US" altLang="zh-CN" sz="16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sz="16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支持国际期刊的参考文献格式有3776 种，写作模板</a:t>
            </a:r>
            <a:r>
              <a:rPr kumimoji="1" lang="zh-CN" sz="16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</a:t>
            </a:r>
            <a:r>
              <a:rPr kumimoji="1" sz="16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百种</a:t>
            </a:r>
            <a:r>
              <a:rPr kumimoji="1" lang="zh-CN" sz="16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  <a:endParaRPr kumimoji="1" sz="16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kumimoji="1" sz="16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zh-CN" altLang="en-US" sz="16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EndNote 能直接连接上千个数据库，并提供通用的检索方式；</a:t>
            </a:r>
            <a:endParaRPr kumimoji="1" lang="zh-CN" altLang="en-US" sz="16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对话气泡: 圆角矩形 31"/>
          <p:cNvSpPr/>
          <p:nvPr/>
        </p:nvSpPr>
        <p:spPr>
          <a:xfrm>
            <a:off x="713105" y="3983355"/>
            <a:ext cx="4008120" cy="2623185"/>
          </a:xfrm>
          <a:prstGeom prst="wedgeRoundRectCallout">
            <a:avLst>
              <a:gd name="adj1" fmla="val 61921"/>
              <a:gd name="adj2" fmla="val -41487"/>
              <a:gd name="adj3" fmla="val 16667"/>
            </a:avLst>
          </a:prstGeom>
          <a:solidFill>
            <a:srgbClr val="9E008B">
              <a:alpha val="12000"/>
            </a:srgbClr>
          </a:solidFill>
          <a:ln>
            <a:noFill/>
          </a:ln>
          <a:effectLst>
            <a:outerShdw blurRad="190500" sx="105000" sy="105000" algn="ctr" rotWithShape="0">
              <a:srgbClr val="9E008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285750" indent="-285750" fontAlgn="auto">
              <a:lnSpc>
                <a:spcPct val="100000"/>
              </a:lnSpc>
              <a:buFont typeface="Wingdings" panose="05000000000000000000" charset="0"/>
              <a:buChar char=""/>
            </a:pPr>
            <a:endParaRPr kumimoji="1" lang="zh-CN" altLang="en-US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fontAlgn="auto">
              <a:lnSpc>
                <a:spcPct val="100000"/>
              </a:lnSpc>
              <a:buFont typeface="Wingdings" panose="05000000000000000000" charset="0"/>
              <a:buChar char=""/>
            </a:pPr>
            <a:endParaRPr kumimoji="1" lang="zh-CN" altLang="en-US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fontAlgn="auto">
              <a:lnSpc>
                <a:spcPct val="100000"/>
              </a:lnSpc>
              <a:buFont typeface="Wingdings" panose="05000000000000000000" charset="0"/>
              <a:buChar char=""/>
            </a:pPr>
            <a:r>
              <a:rPr kumimoji="1"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支持在线搜索、导入文献；</a:t>
            </a:r>
            <a:endParaRPr kumimoji="1" lang="zh-CN" altLang="en-US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fontAlgn="auto">
              <a:lnSpc>
                <a:spcPct val="100000"/>
              </a:lnSpc>
              <a:buFont typeface="Wingdings" panose="05000000000000000000" charset="0"/>
              <a:buChar char=""/>
            </a:pPr>
            <a:endParaRPr kumimoji="1" lang="zh-CN" altLang="en-US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fontAlgn="auto">
              <a:lnSpc>
                <a:spcPct val="100000"/>
              </a:lnSpc>
              <a:buFont typeface="Wingdings" panose="05000000000000000000" charset="0"/>
              <a:buChar char=""/>
            </a:pPr>
            <a:r>
              <a:rPr kumimoji="1"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可以创建库进行分组管理，支持库的迁移；</a:t>
            </a:r>
            <a:endParaRPr kumimoji="1" lang="zh-CN" altLang="en-US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fontAlgn="auto">
              <a:lnSpc>
                <a:spcPct val="100000"/>
              </a:lnSpc>
              <a:buFont typeface="Wingdings" panose="05000000000000000000" charset="0"/>
              <a:buChar char=""/>
            </a:pPr>
            <a:endParaRPr kumimoji="1" lang="zh-CN" altLang="en-US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fontAlgn="auto">
              <a:lnSpc>
                <a:spcPct val="100000"/>
              </a:lnSpc>
              <a:buFont typeface="Wingdings" panose="05000000000000000000" charset="0"/>
              <a:buChar char=""/>
            </a:pPr>
            <a:r>
              <a:rPr kumimoji="1"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对文献进行记笔记、做备注，自动生成引文格式</a:t>
            </a:r>
            <a:endParaRPr kumimoji="1" lang="zh-CN" altLang="en-US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7" name="组合 74"/>
          <p:cNvGrpSpPr/>
          <p:nvPr/>
        </p:nvGrpSpPr>
        <p:grpSpPr>
          <a:xfrm>
            <a:off x="1249045" y="1165225"/>
            <a:ext cx="2825115" cy="473710"/>
            <a:chOff x="4870510" y="1315017"/>
            <a:chExt cx="1743589" cy="364416"/>
          </a:xfrm>
          <a:solidFill>
            <a:srgbClr val="6A0160"/>
          </a:solidFill>
        </p:grpSpPr>
        <p:sp>
          <p:nvSpPr>
            <p:cNvPr id="25" name="矩形 24"/>
            <p:cNvSpPr/>
            <p:nvPr/>
          </p:nvSpPr>
          <p:spPr>
            <a:xfrm>
              <a:off x="5061557" y="1315017"/>
              <a:ext cx="1363737" cy="364416"/>
            </a:xfrm>
            <a:prstGeom prst="rect">
              <a:avLst/>
            </a:prstGeom>
            <a:grpFill/>
            <a:ln>
              <a:solidFill>
                <a:srgbClr val="6A01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4870510" y="1315017"/>
              <a:ext cx="377610" cy="364416"/>
            </a:xfrm>
            <a:prstGeom prst="ellipse">
              <a:avLst/>
            </a:prstGeom>
            <a:grpFill/>
            <a:ln>
              <a:solidFill>
                <a:srgbClr val="6A01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27" name="椭圆 26"/>
            <p:cNvSpPr/>
            <p:nvPr/>
          </p:nvSpPr>
          <p:spPr>
            <a:xfrm>
              <a:off x="6236489" y="1315017"/>
              <a:ext cx="377610" cy="364416"/>
            </a:xfrm>
            <a:prstGeom prst="ellipse">
              <a:avLst/>
            </a:prstGeom>
            <a:grpFill/>
            <a:ln>
              <a:solidFill>
                <a:srgbClr val="6A01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</p:grpSp>
      <p:sp>
        <p:nvSpPr>
          <p:cNvPr id="28" name="矩形 27"/>
          <p:cNvSpPr/>
          <p:nvPr/>
        </p:nvSpPr>
        <p:spPr>
          <a:xfrm>
            <a:off x="1849120" y="1202690"/>
            <a:ext cx="1818005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2000" dirty="0">
                <a:solidFill>
                  <a:schemeClr val="bg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DengXian" panose="02010600030101010101" pitchFamily="2" charset="-122"/>
              </a:rPr>
              <a:t>EndNote</a:t>
            </a:r>
            <a:r>
              <a:rPr lang="zh-CN" altLang="en-US" sz="2000" dirty="0">
                <a:solidFill>
                  <a:schemeClr val="bg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DengXian" panose="02010600030101010101" pitchFamily="2" charset="-122"/>
              </a:rPr>
              <a:t>介绍</a:t>
            </a:r>
            <a:endParaRPr lang="zh-CN" altLang="en-US" sz="2000" dirty="0">
              <a:solidFill>
                <a:schemeClr val="bg1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DengXian" panose="02010600030101010101" pitchFamily="2" charset="-122"/>
            </a:endParaRPr>
          </a:p>
        </p:txBody>
      </p:sp>
      <p:grpSp>
        <p:nvGrpSpPr>
          <p:cNvPr id="39" name="组合 74"/>
          <p:cNvGrpSpPr/>
          <p:nvPr/>
        </p:nvGrpSpPr>
        <p:grpSpPr>
          <a:xfrm>
            <a:off x="8151495" y="1269365"/>
            <a:ext cx="2825115" cy="507365"/>
            <a:chOff x="4870510" y="1315017"/>
            <a:chExt cx="1743589" cy="364416"/>
          </a:xfrm>
          <a:solidFill>
            <a:srgbClr val="6A0160"/>
          </a:solidFill>
        </p:grpSpPr>
        <p:sp>
          <p:nvSpPr>
            <p:cNvPr id="40" name="矩形 39"/>
            <p:cNvSpPr/>
            <p:nvPr/>
          </p:nvSpPr>
          <p:spPr>
            <a:xfrm>
              <a:off x="5061557" y="1315017"/>
              <a:ext cx="1363737" cy="364416"/>
            </a:xfrm>
            <a:prstGeom prst="rect">
              <a:avLst/>
            </a:prstGeom>
            <a:grpFill/>
            <a:ln>
              <a:solidFill>
                <a:srgbClr val="6A01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atin typeface="PingFang SC Regular" panose="020B0400000000000000" charset="-122"/>
                  <a:ea typeface="PingFang SC Regular" panose="020B0400000000000000" charset="-122"/>
                </a:rPr>
                <a:t>学校已购买版权</a:t>
              </a:r>
              <a:endParaRPr lang="zh-CN" altLang="en-US">
                <a:latin typeface="PingFang SC Regular" panose="020B0400000000000000" charset="-122"/>
                <a:ea typeface="PingFang SC Regular" panose="020B0400000000000000" charset="-122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4870510" y="1315017"/>
              <a:ext cx="377610" cy="364416"/>
            </a:xfrm>
            <a:prstGeom prst="ellipse">
              <a:avLst/>
            </a:prstGeom>
            <a:grpFill/>
            <a:ln>
              <a:solidFill>
                <a:srgbClr val="6A01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42" name="椭圆 41"/>
            <p:cNvSpPr/>
            <p:nvPr/>
          </p:nvSpPr>
          <p:spPr>
            <a:xfrm>
              <a:off x="6236489" y="1315017"/>
              <a:ext cx="377610" cy="364416"/>
            </a:xfrm>
            <a:prstGeom prst="ellipse">
              <a:avLst/>
            </a:prstGeom>
            <a:grpFill/>
            <a:ln>
              <a:solidFill>
                <a:srgbClr val="6A01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</p:grpSp>
      <p:grpSp>
        <p:nvGrpSpPr>
          <p:cNvPr id="44" name="组合 74"/>
          <p:cNvGrpSpPr/>
          <p:nvPr/>
        </p:nvGrpSpPr>
        <p:grpSpPr>
          <a:xfrm>
            <a:off x="1368425" y="4021455"/>
            <a:ext cx="2825115" cy="506730"/>
            <a:chOff x="4870510" y="1315017"/>
            <a:chExt cx="1743589" cy="364416"/>
          </a:xfrm>
          <a:solidFill>
            <a:srgbClr val="6A0160"/>
          </a:solidFill>
        </p:grpSpPr>
        <p:sp>
          <p:nvSpPr>
            <p:cNvPr id="45" name="矩形 44"/>
            <p:cNvSpPr/>
            <p:nvPr/>
          </p:nvSpPr>
          <p:spPr>
            <a:xfrm>
              <a:off x="5061557" y="1315017"/>
              <a:ext cx="1363737" cy="364416"/>
            </a:xfrm>
            <a:prstGeom prst="rect">
              <a:avLst/>
            </a:prstGeom>
            <a:grpFill/>
            <a:ln>
              <a:solidFill>
                <a:srgbClr val="6A01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4870510" y="1315017"/>
              <a:ext cx="377610" cy="364416"/>
            </a:xfrm>
            <a:prstGeom prst="ellipse">
              <a:avLst/>
            </a:prstGeom>
            <a:grpFill/>
            <a:ln>
              <a:solidFill>
                <a:srgbClr val="6A01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47" name="椭圆 46"/>
            <p:cNvSpPr/>
            <p:nvPr/>
          </p:nvSpPr>
          <p:spPr>
            <a:xfrm>
              <a:off x="6236489" y="1315017"/>
              <a:ext cx="377610" cy="364416"/>
            </a:xfrm>
            <a:prstGeom prst="ellipse">
              <a:avLst/>
            </a:prstGeom>
            <a:grpFill/>
            <a:ln>
              <a:solidFill>
                <a:srgbClr val="6A01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</p:grpSp>
      <p:sp>
        <p:nvSpPr>
          <p:cNvPr id="48" name="矩形 47"/>
          <p:cNvSpPr/>
          <p:nvPr/>
        </p:nvSpPr>
        <p:spPr>
          <a:xfrm>
            <a:off x="2162175" y="4075430"/>
            <a:ext cx="1240790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DengXian" panose="02010600030101010101" pitchFamily="2" charset="-122"/>
              </a:rPr>
              <a:t>功能特点</a:t>
            </a:r>
            <a:endParaRPr lang="zh-CN" altLang="en-US" sz="2000" b="1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  <a:sym typeface="DengXian" panose="02010600030101010101" pitchFamily="2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5035" y="2016125"/>
            <a:ext cx="4605655" cy="29959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矩形 31"/>
          <p:cNvSpPr/>
          <p:nvPr/>
        </p:nvSpPr>
        <p:spPr>
          <a:xfrm>
            <a:off x="7466330" y="5141595"/>
            <a:ext cx="4420235" cy="30670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400" b="1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DengXian" panose="02010600030101010101" pitchFamily="2" charset="-122"/>
                <a:hlinkClick r:id="rId5" action="ppaction://hlinkfile"/>
              </a:rPr>
              <a:t>https://itsc.nju.edu.cn/EndNote/list.htm</a:t>
            </a:r>
            <a:endParaRPr lang="zh-CN" altLang="en-US" sz="1400" b="1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  <a:sym typeface="DengXian" panose="02010600030101010101" pitchFamily="2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9226550" y="6461125"/>
            <a:ext cx="3082290" cy="381635"/>
            <a:chOff x="9259" y="10212"/>
            <a:chExt cx="4854" cy="601"/>
          </a:xfrm>
        </p:grpSpPr>
        <p:sp>
          <p:nvSpPr>
            <p:cNvPr id="34" name="矩形 33"/>
            <p:cNvSpPr/>
            <p:nvPr/>
          </p:nvSpPr>
          <p:spPr>
            <a:xfrm>
              <a:off x="13448" y="10212"/>
              <a:ext cx="471" cy="601"/>
            </a:xfrm>
            <a:prstGeom prst="rect">
              <a:avLst/>
            </a:prstGeom>
            <a:solidFill>
              <a:srgbClr val="6A0160"/>
            </a:solidFill>
            <a:ln>
              <a:solidFill>
                <a:srgbClr val="6A01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9259" y="10212"/>
              <a:ext cx="4660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</a:t>
              </a:r>
              <a:endParaRPr lang="zh-CN" altLang="en-US" sz="1400" dirty="0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3334" y="10212"/>
              <a:ext cx="77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14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8" grpId="0" animBg="1"/>
      <p:bldP spid="28" grpId="0"/>
      <p:bldP spid="48" grpId="0"/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147779" y="848260"/>
            <a:ext cx="10738786" cy="0"/>
          </a:xfrm>
          <a:prstGeom prst="line">
            <a:avLst/>
          </a:prstGeom>
          <a:ln w="28575" cmpd="sng">
            <a:solidFill>
              <a:srgbClr val="6A01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25"/>
          <p:cNvSpPr txBox="1"/>
          <p:nvPr/>
        </p:nvSpPr>
        <p:spPr>
          <a:xfrm>
            <a:off x="1262352" y="387940"/>
            <a:ext cx="1554480" cy="4603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400" spc="300" dirty="0">
                <a:solidFill>
                  <a:schemeClr val="bg1">
                    <a:lumMod val="50000"/>
                  </a:schemeClr>
                </a:solidFill>
                <a:latin typeface="Times New Roman Regular" panose="02020503050405090304" charset="0"/>
                <a:ea typeface="PingFang SC Regular" panose="020B0400000000000000" charset="-122"/>
                <a:cs typeface="Times New Roman Regular" panose="02020503050405090304" charset="0"/>
              </a:rPr>
              <a:t>文献管理</a:t>
            </a:r>
            <a:endParaRPr lang="zh-CN" altLang="en-US" sz="2400" spc="300" dirty="0">
              <a:solidFill>
                <a:schemeClr val="bg1">
                  <a:lumMod val="50000"/>
                </a:schemeClr>
              </a:solidFill>
              <a:latin typeface="Times New Roman Regular" panose="02020503050405090304" charset="0"/>
              <a:ea typeface="PingFang SC Regular" panose="020B0400000000000000" charset="-122"/>
              <a:cs typeface="Times New Roman Regular" panose="02020503050405090304" charset="0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2905915" y="474174"/>
            <a:ext cx="0" cy="2880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4" descr="https://ss1.bdstatic.com/70cFuXSh_Q1YnxGkpoWK1HF6hhy/it/u=895424434,4021804793&amp;fm=27&amp;gp=0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64" y="270910"/>
            <a:ext cx="677359" cy="8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25"/>
          <p:cNvSpPr txBox="1"/>
          <p:nvPr/>
        </p:nvSpPr>
        <p:spPr>
          <a:xfrm>
            <a:off x="3031462" y="387940"/>
            <a:ext cx="3704590" cy="4603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spc="300" dirty="0">
                <a:solidFill>
                  <a:srgbClr val="6A0160"/>
                </a:solidFill>
                <a:latin typeface="Times New Roman Regular" panose="02020503050405090304" charset="0"/>
                <a:ea typeface="PingFang SC Regular" panose="020B0400000000000000" charset="-122"/>
                <a:cs typeface="Times New Roman Regular" panose="02020503050405090304" charset="0"/>
              </a:rPr>
              <a:t>EndNote </a:t>
            </a:r>
            <a:r>
              <a:rPr lang="zh-CN" altLang="en-US" sz="2400" spc="300" dirty="0">
                <a:solidFill>
                  <a:srgbClr val="6A0160"/>
                </a:solidFill>
                <a:latin typeface="Times New Roman Regular" panose="02020503050405090304" charset="0"/>
                <a:ea typeface="PingFang SC Regular" panose="020B0400000000000000" charset="-122"/>
                <a:cs typeface="Times New Roman Regular" panose="02020503050405090304" charset="0"/>
              </a:rPr>
              <a:t>文献管理软件</a:t>
            </a:r>
            <a:endParaRPr lang="zh-CN" altLang="en-US" sz="2400" spc="300" dirty="0">
              <a:solidFill>
                <a:srgbClr val="6A0160"/>
              </a:solidFill>
              <a:latin typeface="Times New Roman Regular" panose="02020503050405090304" charset="0"/>
              <a:ea typeface="PingFang SC Regular" panose="020B0400000000000000" charset="-122"/>
              <a:cs typeface="Times New Roman Regular" panose="02020503050405090304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660" y="1050290"/>
            <a:ext cx="9580245" cy="56280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0" name="矩形 29"/>
          <p:cNvSpPr/>
          <p:nvPr/>
        </p:nvSpPr>
        <p:spPr>
          <a:xfrm>
            <a:off x="1216660" y="1050290"/>
            <a:ext cx="1640205" cy="55841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矩形标注 28"/>
          <p:cNvSpPr/>
          <p:nvPr/>
        </p:nvSpPr>
        <p:spPr>
          <a:xfrm>
            <a:off x="36195" y="3668395"/>
            <a:ext cx="1180465" cy="391795"/>
          </a:xfrm>
          <a:prstGeom prst="wedgeRectCallout">
            <a:avLst>
              <a:gd name="adj1" fmla="val 99010"/>
              <a:gd name="adj2" fmla="val -5455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altLang="zh-CN" sz="1400" dirty="0">
                <a:latin typeface="PingFang SC Regular" panose="020B0400000000000000" charset="-122"/>
                <a:ea typeface="PingFang SC Regular" panose="020B0400000000000000" charset="-122"/>
                <a:sym typeface="+mn-ea"/>
              </a:rPr>
              <a:t>Library</a:t>
            </a:r>
            <a:r>
              <a:rPr lang="zh-CN" altLang="en-US" sz="1400" dirty="0">
                <a:latin typeface="PingFang SC Regular" panose="020B0400000000000000" charset="-122"/>
                <a:ea typeface="PingFang SC Regular" panose="020B0400000000000000" charset="-122"/>
                <a:sym typeface="+mn-ea"/>
              </a:rPr>
              <a:t>导航</a:t>
            </a:r>
            <a:endParaRPr lang="zh-CN" altLang="en-US" sz="1400" dirty="0">
              <a:latin typeface="PingFang SC Regular" panose="020B0400000000000000" charset="-122"/>
              <a:ea typeface="PingFang SC Regular" panose="020B0400000000000000" charset="-122"/>
              <a:sym typeface="+mn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856865" y="1050290"/>
            <a:ext cx="3991610" cy="887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矩形标注 33"/>
          <p:cNvSpPr/>
          <p:nvPr/>
        </p:nvSpPr>
        <p:spPr>
          <a:xfrm>
            <a:off x="6682105" y="499745"/>
            <a:ext cx="827405" cy="391795"/>
          </a:xfrm>
          <a:prstGeom prst="wedgeRectCallout">
            <a:avLst>
              <a:gd name="adj1" fmla="val -79101"/>
              <a:gd name="adj2" fmla="val 9424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400" dirty="0">
                <a:latin typeface="PingFang SC Regular" panose="020B0400000000000000" charset="-122"/>
                <a:ea typeface="PingFang SC Regular" panose="020B0400000000000000" charset="-122"/>
                <a:sym typeface="+mn-ea"/>
              </a:rPr>
              <a:t>搜索栏</a:t>
            </a:r>
            <a:endParaRPr lang="zh-CN" altLang="en-US" sz="1400" dirty="0">
              <a:latin typeface="PingFang SC Regular" panose="020B0400000000000000" charset="-122"/>
              <a:ea typeface="PingFang SC Regular" panose="020B0400000000000000" charset="-122"/>
              <a:sym typeface="+mn-ea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856865" y="2042160"/>
            <a:ext cx="3991610" cy="887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矩形标注 35"/>
          <p:cNvSpPr/>
          <p:nvPr/>
        </p:nvSpPr>
        <p:spPr>
          <a:xfrm>
            <a:off x="4070985" y="3276600"/>
            <a:ext cx="977900" cy="391795"/>
          </a:xfrm>
          <a:prstGeom prst="wedgeRectCallout">
            <a:avLst>
              <a:gd name="adj1" fmla="val 57137"/>
              <a:gd name="adj2" fmla="val -12974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400" dirty="0">
                <a:latin typeface="PingFang SC Regular" panose="020B0400000000000000" charset="-122"/>
                <a:ea typeface="PingFang SC Regular" panose="020B0400000000000000" charset="-122"/>
                <a:sym typeface="+mn-ea"/>
              </a:rPr>
              <a:t>文献列表</a:t>
            </a:r>
            <a:endParaRPr lang="zh-CN" altLang="en-US" sz="1400" dirty="0">
              <a:latin typeface="PingFang SC Regular" panose="020B0400000000000000" charset="-122"/>
              <a:ea typeface="PingFang SC Regular" panose="020B0400000000000000" charset="-122"/>
              <a:sym typeface="+mn-ea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848475" y="1050290"/>
            <a:ext cx="2066290" cy="43586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矩形标注 37"/>
          <p:cNvSpPr/>
          <p:nvPr/>
        </p:nvSpPr>
        <p:spPr>
          <a:xfrm>
            <a:off x="4702175" y="4340225"/>
            <a:ext cx="2033905" cy="392430"/>
          </a:xfrm>
          <a:prstGeom prst="wedgeRectCallout">
            <a:avLst>
              <a:gd name="adj1" fmla="val 57137"/>
              <a:gd name="adj2" fmla="val -12974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400" dirty="0">
                <a:latin typeface="PingFang SC Regular" panose="020B0400000000000000" charset="-122"/>
                <a:ea typeface="PingFang SC Regular" panose="020B0400000000000000" charset="-122"/>
                <a:sym typeface="+mn-ea"/>
              </a:rPr>
              <a:t>当前选中文献详细信息</a:t>
            </a:r>
            <a:endParaRPr lang="zh-CN" altLang="en-US" sz="1400" dirty="0">
              <a:latin typeface="PingFang SC Regular" panose="020B0400000000000000" charset="-122"/>
              <a:ea typeface="PingFang SC Regular" panose="020B0400000000000000" charset="-122"/>
              <a:sym typeface="+mn-ea"/>
            </a:endParaRPr>
          </a:p>
        </p:txBody>
      </p:sp>
      <p:sp>
        <p:nvSpPr>
          <p:cNvPr id="43" name="矩形标注 42"/>
          <p:cNvSpPr/>
          <p:nvPr/>
        </p:nvSpPr>
        <p:spPr>
          <a:xfrm>
            <a:off x="4291965" y="5967730"/>
            <a:ext cx="2033905" cy="392430"/>
          </a:xfrm>
          <a:prstGeom prst="wedgeRectCallout">
            <a:avLst>
              <a:gd name="adj1" fmla="val 74539"/>
              <a:gd name="adj2" fmla="val -2799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400" dirty="0">
                <a:latin typeface="PingFang SC Regular" panose="020B0400000000000000" charset="-122"/>
                <a:ea typeface="PingFang SC Regular" panose="020B0400000000000000" charset="-122"/>
                <a:sym typeface="+mn-ea"/>
              </a:rPr>
              <a:t>当前选中文献概要信息</a:t>
            </a:r>
            <a:endParaRPr lang="zh-CN" altLang="en-US" sz="1400" dirty="0">
              <a:latin typeface="PingFang SC Regular" panose="020B0400000000000000" charset="-122"/>
              <a:ea typeface="PingFang SC Regular" panose="020B0400000000000000" charset="-122"/>
              <a:sym typeface="+mn-ea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6848475" y="5479415"/>
            <a:ext cx="2066290" cy="11550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9039225" y="1050290"/>
            <a:ext cx="1758315" cy="5628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矩形标注 50"/>
          <p:cNvSpPr/>
          <p:nvPr/>
        </p:nvSpPr>
        <p:spPr>
          <a:xfrm>
            <a:off x="10819765" y="1884680"/>
            <a:ext cx="1293495" cy="929005"/>
          </a:xfrm>
          <a:prstGeom prst="wedgeRectCallout">
            <a:avLst>
              <a:gd name="adj1" fmla="val -65266"/>
              <a:gd name="adj2" fmla="val -5291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1400" dirty="0">
                <a:latin typeface="PingFang SC Regular" panose="020B0400000000000000" charset="-122"/>
                <a:ea typeface="PingFang SC Regular" panose="020B0400000000000000" charset="-122"/>
                <a:sym typeface="+mn-ea"/>
              </a:rPr>
              <a:t>当前选中文献的</a:t>
            </a:r>
            <a:r>
              <a:rPr lang="en-US" altLang="zh-CN" sz="1400" dirty="0">
                <a:latin typeface="PingFang SC Regular" panose="020B0400000000000000" charset="-122"/>
                <a:ea typeface="PingFang SC Regular" panose="020B0400000000000000" charset="-122"/>
                <a:sym typeface="+mn-ea"/>
              </a:rPr>
              <a:t>pdf</a:t>
            </a:r>
            <a:r>
              <a:rPr lang="zh-CN" altLang="en-US" sz="1400" dirty="0">
                <a:latin typeface="PingFang SC Regular" panose="020B0400000000000000" charset="-122"/>
                <a:ea typeface="PingFang SC Regular" panose="020B0400000000000000" charset="-122"/>
                <a:sym typeface="+mn-ea"/>
              </a:rPr>
              <a:t>文档，可用外部阅读器打开</a:t>
            </a:r>
            <a:endParaRPr lang="zh-CN" altLang="en-US" sz="1400" dirty="0">
              <a:latin typeface="PingFang SC Regular" panose="020B0400000000000000" charset="-122"/>
              <a:ea typeface="PingFang SC Regular" panose="020B0400000000000000" charset="-122"/>
              <a:sym typeface="+mn-ea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9226550" y="6461125"/>
            <a:ext cx="3082290" cy="381635"/>
            <a:chOff x="9259" y="10212"/>
            <a:chExt cx="4854" cy="601"/>
          </a:xfrm>
        </p:grpSpPr>
        <p:sp>
          <p:nvSpPr>
            <p:cNvPr id="54" name="矩形 53"/>
            <p:cNvSpPr/>
            <p:nvPr/>
          </p:nvSpPr>
          <p:spPr>
            <a:xfrm>
              <a:off x="13448" y="10212"/>
              <a:ext cx="471" cy="601"/>
            </a:xfrm>
            <a:prstGeom prst="rect">
              <a:avLst/>
            </a:prstGeom>
            <a:solidFill>
              <a:srgbClr val="6A0160"/>
            </a:solidFill>
            <a:ln>
              <a:solidFill>
                <a:srgbClr val="6A01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9259" y="10212"/>
              <a:ext cx="4660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</a:t>
              </a:r>
              <a:endParaRPr lang="zh-CN" altLang="en-US" sz="1400" dirty="0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13334" y="10212"/>
              <a:ext cx="77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15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147779" y="848260"/>
            <a:ext cx="10738786" cy="0"/>
          </a:xfrm>
          <a:prstGeom prst="line">
            <a:avLst/>
          </a:prstGeom>
          <a:ln w="28575" cmpd="sng">
            <a:solidFill>
              <a:srgbClr val="6A01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25"/>
          <p:cNvSpPr txBox="1"/>
          <p:nvPr/>
        </p:nvSpPr>
        <p:spPr>
          <a:xfrm>
            <a:off x="1262352" y="387940"/>
            <a:ext cx="1554480" cy="4603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400" spc="300" dirty="0">
                <a:solidFill>
                  <a:schemeClr val="bg1">
                    <a:lumMod val="50000"/>
                  </a:schemeClr>
                </a:solidFill>
                <a:latin typeface="Times New Roman Regular" panose="02020503050405090304" charset="0"/>
                <a:ea typeface="PingFang SC Regular" panose="020B0400000000000000" charset="-122"/>
                <a:cs typeface="Times New Roman Regular" panose="02020503050405090304" charset="0"/>
              </a:rPr>
              <a:t>文献管理</a:t>
            </a:r>
            <a:endParaRPr lang="zh-CN" altLang="en-US" sz="2400" spc="300" dirty="0">
              <a:solidFill>
                <a:schemeClr val="bg1">
                  <a:lumMod val="50000"/>
                </a:schemeClr>
              </a:solidFill>
              <a:latin typeface="Times New Roman Regular" panose="02020503050405090304" charset="0"/>
              <a:ea typeface="PingFang SC Regular" panose="020B0400000000000000" charset="-122"/>
              <a:cs typeface="Times New Roman Regular" panose="02020503050405090304" charset="0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2905915" y="474174"/>
            <a:ext cx="0" cy="2880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4" descr="https://ss1.bdstatic.com/70cFuXSh_Q1YnxGkpoWK1HF6hhy/it/u=895424434,4021804793&amp;fm=27&amp;gp=0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64" y="270910"/>
            <a:ext cx="677359" cy="8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25"/>
          <p:cNvSpPr txBox="1"/>
          <p:nvPr/>
        </p:nvSpPr>
        <p:spPr>
          <a:xfrm>
            <a:off x="3031462" y="387940"/>
            <a:ext cx="3018790" cy="4603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spc="300" dirty="0">
                <a:solidFill>
                  <a:srgbClr val="6A0160"/>
                </a:solidFill>
                <a:latin typeface="Times New Roman Regular" panose="02020503050405090304" charset="0"/>
                <a:ea typeface="PingFang SC Regular" panose="020B0400000000000000" charset="-122"/>
                <a:cs typeface="Times New Roman Regular" panose="02020503050405090304" charset="0"/>
              </a:rPr>
              <a:t>EndNote </a:t>
            </a:r>
            <a:r>
              <a:rPr lang="zh-CN" altLang="en-US" sz="2400" spc="300" dirty="0">
                <a:solidFill>
                  <a:srgbClr val="6A0160"/>
                </a:solidFill>
                <a:latin typeface="Times New Roman Regular" panose="02020503050405090304" charset="0"/>
                <a:ea typeface="PingFang SC Regular" panose="020B0400000000000000" charset="-122"/>
                <a:cs typeface="Times New Roman Regular" panose="02020503050405090304" charset="0"/>
              </a:rPr>
              <a:t>操作流程</a:t>
            </a:r>
            <a:endParaRPr lang="zh-CN" altLang="en-US" sz="2400" spc="300" dirty="0">
              <a:solidFill>
                <a:srgbClr val="6A0160"/>
              </a:solidFill>
              <a:latin typeface="Times New Roman Regular" panose="02020503050405090304" charset="0"/>
              <a:ea typeface="PingFang SC Regular" panose="020B0400000000000000" charset="-122"/>
              <a:cs typeface="Times New Roman Regular" panose="0202050305040509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35" y="2263775"/>
            <a:ext cx="2602230" cy="23082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矩形 14"/>
          <p:cNvSpPr/>
          <p:nvPr/>
        </p:nvSpPr>
        <p:spPr>
          <a:xfrm>
            <a:off x="652145" y="1621155"/>
            <a:ext cx="2162810" cy="476250"/>
          </a:xfrm>
          <a:prstGeom prst="rect">
            <a:avLst/>
          </a:prstGeom>
          <a:solidFill>
            <a:srgbClr val="6A0160"/>
          </a:solidFill>
          <a:ln>
            <a:solidFill>
              <a:srgbClr val="6A0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p>
            <a:pPr algn="ctr"/>
            <a:r>
              <a:rPr lang="zh-CN" altLang="en-US" dirty="0">
                <a:latin typeface="PingFang SC Regular" panose="020B0400000000000000" charset="-122"/>
                <a:ea typeface="PingFang SC Regular" panose="020B0400000000000000" charset="-122"/>
              </a:rPr>
              <a:t>① 创建个人数据库</a:t>
            </a:r>
            <a:endParaRPr lang="zh-CN" altLang="en-US" dirty="0"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370" y="2263775"/>
            <a:ext cx="2223770" cy="31038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矩形 11"/>
          <p:cNvSpPr/>
          <p:nvPr/>
        </p:nvSpPr>
        <p:spPr>
          <a:xfrm>
            <a:off x="3625850" y="1621155"/>
            <a:ext cx="2162810" cy="476250"/>
          </a:xfrm>
          <a:prstGeom prst="rect">
            <a:avLst/>
          </a:prstGeom>
          <a:solidFill>
            <a:srgbClr val="6A0160"/>
          </a:solidFill>
          <a:ln>
            <a:solidFill>
              <a:srgbClr val="6A0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p>
            <a:pPr algn="ctr"/>
            <a:r>
              <a:rPr lang="zh-CN" altLang="en-US" dirty="0">
                <a:latin typeface="PingFang SC Regular" panose="020B0400000000000000" charset="-122"/>
                <a:ea typeface="PingFang SC Regular" panose="020B0400000000000000" charset="-122"/>
              </a:rPr>
              <a:t>② 创建分组</a:t>
            </a:r>
            <a:endParaRPr lang="zh-CN" altLang="en-US" dirty="0"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662420" y="1621155"/>
            <a:ext cx="2162810" cy="476250"/>
          </a:xfrm>
          <a:prstGeom prst="rect">
            <a:avLst/>
          </a:prstGeom>
          <a:solidFill>
            <a:srgbClr val="6A0160"/>
          </a:solidFill>
          <a:ln>
            <a:solidFill>
              <a:srgbClr val="6A0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p>
            <a:pPr algn="ctr"/>
            <a:r>
              <a:rPr lang="zh-CN" altLang="en-US" dirty="0">
                <a:latin typeface="PingFang SC Regular" panose="020B0400000000000000" charset="-122"/>
                <a:ea typeface="PingFang SC Regular" panose="020B0400000000000000" charset="-122"/>
              </a:rPr>
              <a:t>③ 导入文献</a:t>
            </a:r>
            <a:endParaRPr lang="zh-CN" altLang="en-US" dirty="0"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5255" y="2263775"/>
            <a:ext cx="2741295" cy="32524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9275" y="3356610"/>
            <a:ext cx="2532380" cy="215963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5" name="组合 4"/>
          <p:cNvGrpSpPr/>
          <p:nvPr/>
        </p:nvGrpSpPr>
        <p:grpSpPr>
          <a:xfrm>
            <a:off x="9226550" y="6461125"/>
            <a:ext cx="3082290" cy="381635"/>
            <a:chOff x="9259" y="10212"/>
            <a:chExt cx="4854" cy="601"/>
          </a:xfrm>
        </p:grpSpPr>
        <p:sp>
          <p:nvSpPr>
            <p:cNvPr id="7" name="矩形 6"/>
            <p:cNvSpPr/>
            <p:nvPr/>
          </p:nvSpPr>
          <p:spPr>
            <a:xfrm>
              <a:off x="13448" y="10212"/>
              <a:ext cx="471" cy="601"/>
            </a:xfrm>
            <a:prstGeom prst="rect">
              <a:avLst/>
            </a:prstGeom>
            <a:solidFill>
              <a:srgbClr val="6A0160"/>
            </a:solidFill>
            <a:ln>
              <a:solidFill>
                <a:srgbClr val="6A01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259" y="10212"/>
              <a:ext cx="4660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</a:t>
              </a:r>
              <a:endParaRPr lang="zh-CN" altLang="en-US" sz="1400" dirty="0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3334" y="10212"/>
              <a:ext cx="77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16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7205" y="2097405"/>
            <a:ext cx="2638425" cy="11518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147779" y="848260"/>
            <a:ext cx="10738786" cy="0"/>
          </a:xfrm>
          <a:prstGeom prst="line">
            <a:avLst/>
          </a:prstGeom>
          <a:ln w="28575" cmpd="sng">
            <a:solidFill>
              <a:srgbClr val="6A01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25"/>
          <p:cNvSpPr txBox="1"/>
          <p:nvPr/>
        </p:nvSpPr>
        <p:spPr>
          <a:xfrm>
            <a:off x="1262352" y="387940"/>
            <a:ext cx="1536700" cy="4603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>
                    <a:lumMod val="50000"/>
                  </a:schemeClr>
                </a:solidFill>
                <a:latin typeface="Times New Roman Regular" panose="02020503050405090304" charset="0"/>
                <a:ea typeface="PingFang SC Regular" panose="020B0400000000000000" charset="-122"/>
                <a:cs typeface="Times New Roman Regular" panose="02020503050405090304" charset="0"/>
              </a:rPr>
              <a:t>Exercise</a:t>
            </a:r>
            <a:endParaRPr lang="en-US" altLang="zh-CN" sz="2400" spc="300" dirty="0">
              <a:solidFill>
                <a:schemeClr val="bg1">
                  <a:lumMod val="50000"/>
                </a:schemeClr>
              </a:solidFill>
              <a:latin typeface="Times New Roman Regular" panose="02020503050405090304" charset="0"/>
              <a:ea typeface="PingFang SC Regular" panose="020B0400000000000000" charset="-122"/>
              <a:cs typeface="Times New Roman Regular" panose="02020503050405090304" charset="0"/>
            </a:endParaRPr>
          </a:p>
        </p:txBody>
      </p:sp>
      <p:pic>
        <p:nvPicPr>
          <p:cNvPr id="24" name="Picture 4" descr="https://ss1.bdstatic.com/70cFuXSh_Q1YnxGkpoWK1HF6hhy/it/u=895424434,4021804793&amp;fm=27&amp;gp=0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64" y="270910"/>
            <a:ext cx="677359" cy="8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/>
          <p:cNvSpPr/>
          <p:nvPr/>
        </p:nvSpPr>
        <p:spPr>
          <a:xfrm>
            <a:off x="652145" y="1633855"/>
            <a:ext cx="9518650" cy="2240280"/>
          </a:xfrm>
          <a:prstGeom prst="rect">
            <a:avLst/>
          </a:prstGeom>
          <a:solidFill>
            <a:srgbClr val="6A0160"/>
          </a:solidFill>
          <a:ln>
            <a:solidFill>
              <a:srgbClr val="6A0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p>
            <a:pPr algn="l"/>
            <a:r>
              <a:rPr lang="zh-CN" altLang="en-US" sz="2000" dirty="0">
                <a:latin typeface="PingFang SC Regular" panose="020B0400000000000000" charset="-122"/>
                <a:ea typeface="PingFang SC Regular" panose="020B0400000000000000" charset="-122"/>
              </a:rPr>
              <a:t>① 使用dblp搜索</a:t>
            </a:r>
            <a:r>
              <a:rPr lang="en-US" altLang="zh-CN" sz="2000" dirty="0">
                <a:latin typeface="PingFang SC Regular" panose="020B0400000000000000" charset="-122"/>
                <a:ea typeface="PingFang SC Regular" panose="020B0400000000000000" charset="-122"/>
              </a:rPr>
              <a:t>zhihua zhou</a:t>
            </a:r>
            <a:r>
              <a:rPr lang="zh-CN" altLang="en-US" sz="2000" dirty="0">
                <a:latin typeface="PingFang SC Regular" panose="020B0400000000000000" charset="-122"/>
                <a:ea typeface="PingFang SC Regular" panose="020B0400000000000000" charset="-122"/>
              </a:rPr>
              <a:t>并找出一篇a类的会议和一篇a类的杂志</a:t>
            </a:r>
            <a:r>
              <a:rPr lang="en-US" altLang="zh-CN" sz="2000" dirty="0">
                <a:latin typeface="PingFang SC Regular" panose="020B0400000000000000" charset="-122"/>
                <a:ea typeface="PingFang SC Regular" panose="020B0400000000000000" charset="-122"/>
              </a:rPr>
              <a:t>;</a:t>
            </a:r>
            <a:endParaRPr lang="en-US" altLang="zh-CN" sz="2000" dirty="0">
              <a:latin typeface="PingFang SC Regular" panose="020B0400000000000000" charset="-122"/>
              <a:ea typeface="PingFang SC Regular" panose="020B0400000000000000" charset="-122"/>
            </a:endParaRPr>
          </a:p>
          <a:p>
            <a:pPr algn="l"/>
            <a:endParaRPr lang="en-US" altLang="zh-CN" sz="2000" dirty="0">
              <a:latin typeface="PingFang SC Regular" panose="020B0400000000000000" charset="-122"/>
              <a:ea typeface="PingFang SC Regular" panose="020B0400000000000000" charset="-122"/>
            </a:endParaRPr>
          </a:p>
          <a:p>
            <a:pPr algn="l"/>
            <a:r>
              <a:rPr lang="zh-CN" altLang="en-US" sz="2000" dirty="0">
                <a:latin typeface="PingFang SC Regular" panose="020B0400000000000000" charset="-122"/>
                <a:ea typeface="PingFang SC Regular" panose="020B0400000000000000" charset="-122"/>
              </a:rPr>
              <a:t>② 使用</a:t>
            </a:r>
            <a:r>
              <a:rPr lang="en-US" altLang="zh-CN" sz="2000" dirty="0">
                <a:latin typeface="PingFang SC Regular" panose="020B0400000000000000" charset="-122"/>
                <a:ea typeface="PingFang SC Regular" panose="020B0400000000000000" charset="-122"/>
              </a:rPr>
              <a:t>dblp</a:t>
            </a:r>
            <a:r>
              <a:rPr lang="zh-CN" altLang="en-US" sz="2000" dirty="0">
                <a:latin typeface="PingFang SC Regular" panose="020B0400000000000000" charset="-122"/>
                <a:ea typeface="PingFang SC Regular" panose="020B0400000000000000" charset="-122"/>
              </a:rPr>
              <a:t>搜索</a:t>
            </a:r>
            <a:r>
              <a:rPr lang="en-US" altLang="zh-CN" sz="2000" dirty="0">
                <a:latin typeface="PingFang SC Regular" panose="020B0400000000000000" charset="-122"/>
                <a:ea typeface="PingFang SC Regular" panose="020B0400000000000000" charset="-122"/>
              </a:rPr>
              <a:t>ICSE2019</a:t>
            </a:r>
            <a:r>
              <a:rPr lang="zh-CN" altLang="en-US" sz="2000" dirty="0">
                <a:latin typeface="PingFang SC Regular" panose="020B0400000000000000" charset="-122"/>
                <a:ea typeface="PingFang SC Regular" panose="020B0400000000000000" charset="-122"/>
              </a:rPr>
              <a:t>，找到自己感兴趣方向的论文（注意区分正会与分会</a:t>
            </a:r>
            <a:r>
              <a:rPr lang="en-US" altLang="zh-CN" sz="2000" dirty="0">
                <a:latin typeface="PingFang SC Regular" panose="020B0400000000000000" charset="-122"/>
                <a:ea typeface="PingFang SC Regular" panose="020B0400000000000000" charset="-122"/>
              </a:rPr>
              <a:t>)</a:t>
            </a:r>
            <a:r>
              <a:rPr lang="zh-CN" altLang="en-US" sz="2000" dirty="0">
                <a:latin typeface="PingFang SC Regular" panose="020B0400000000000000" charset="-122"/>
                <a:ea typeface="PingFang SC Regular" panose="020B0400000000000000" charset="-122"/>
              </a:rPr>
              <a:t>；</a:t>
            </a:r>
            <a:endParaRPr lang="zh-CN" altLang="en-US" sz="2000" dirty="0">
              <a:latin typeface="PingFang SC Regular" panose="020B0400000000000000" charset="-122"/>
              <a:ea typeface="PingFang SC Regular" panose="020B0400000000000000" charset="-122"/>
            </a:endParaRPr>
          </a:p>
          <a:p>
            <a:pPr algn="l"/>
            <a:endParaRPr lang="zh-CN" altLang="en-US" sz="2000" dirty="0">
              <a:latin typeface="PingFang SC Regular" panose="020B0400000000000000" charset="-122"/>
              <a:ea typeface="PingFang SC Regular" panose="020B0400000000000000" charset="-122"/>
            </a:endParaRPr>
          </a:p>
          <a:p>
            <a:pPr algn="l"/>
            <a:r>
              <a:rPr lang="zh-CN" altLang="en-US" sz="2000" dirty="0">
                <a:latin typeface="PingFang SC Regular" panose="020B0400000000000000" charset="-122"/>
                <a:ea typeface="PingFang SC Regular" panose="020B0400000000000000" charset="-122"/>
              </a:rPr>
              <a:t>③ 使用知网搜索蒋炎岩的博士学位论文（</a:t>
            </a:r>
            <a:r>
              <a:rPr lang="en-US" altLang="zh-CN" sz="2000" dirty="0">
                <a:latin typeface="PingFang SC Regular" panose="020B0400000000000000" charset="-122"/>
                <a:ea typeface="PingFang SC Regular" panose="020B0400000000000000" charset="-122"/>
              </a:rPr>
              <a:t>CCF</a:t>
            </a:r>
            <a:r>
              <a:rPr lang="zh-CN" altLang="en-US" sz="2000" dirty="0">
                <a:latin typeface="PingFang SC Regular" panose="020B0400000000000000" charset="-122"/>
                <a:ea typeface="PingFang SC Regular" panose="020B0400000000000000" charset="-122"/>
              </a:rPr>
              <a:t>优秀博士学位论文）。</a:t>
            </a:r>
            <a:endParaRPr lang="zh-CN" altLang="en-US" sz="2000" dirty="0"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226550" y="6461125"/>
            <a:ext cx="3082290" cy="381635"/>
            <a:chOff x="9259" y="10212"/>
            <a:chExt cx="4854" cy="601"/>
          </a:xfrm>
        </p:grpSpPr>
        <p:sp>
          <p:nvSpPr>
            <p:cNvPr id="7" name="矩形 6"/>
            <p:cNvSpPr/>
            <p:nvPr/>
          </p:nvSpPr>
          <p:spPr>
            <a:xfrm>
              <a:off x="13448" y="10212"/>
              <a:ext cx="471" cy="601"/>
            </a:xfrm>
            <a:prstGeom prst="rect">
              <a:avLst/>
            </a:prstGeom>
            <a:solidFill>
              <a:srgbClr val="6A0160"/>
            </a:solidFill>
            <a:ln>
              <a:solidFill>
                <a:srgbClr val="6A01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259" y="10212"/>
              <a:ext cx="4660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</a:t>
              </a:r>
              <a:endParaRPr lang="zh-CN" altLang="en-US" sz="1400" dirty="0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3334" y="10212"/>
              <a:ext cx="77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17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60829" y="2875366"/>
            <a:ext cx="4644571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rgbClr val="6A01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-122"/>
                <a:ea typeface="微软雅黑" charset="-122"/>
              </a:rPr>
              <a:t>Thanks!</a:t>
            </a:r>
            <a:endParaRPr lang="en-US" altLang="zh-CN" sz="6600" b="1" dirty="0">
              <a:solidFill>
                <a:srgbClr val="6A01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charset="-122"/>
              <a:ea typeface="微软雅黑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93988" y="1940809"/>
            <a:ext cx="10585212" cy="382862"/>
          </a:xfrm>
          <a:prstGeom prst="rect">
            <a:avLst/>
          </a:prstGeom>
          <a:solidFill>
            <a:schemeClr val="bg1">
              <a:alpha val="66000"/>
            </a:schemeClr>
          </a:solidFill>
          <a:effectLst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</a:pP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157088" y="2468418"/>
            <a:ext cx="1921164" cy="1921164"/>
          </a:xfrm>
          <a:prstGeom prst="ellipse">
            <a:avLst/>
          </a:prstGeom>
          <a:solidFill>
            <a:srgbClr val="6A0160"/>
          </a:solidFill>
          <a:ln>
            <a:solidFill>
              <a:srgbClr val="6A0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47348" y="2040158"/>
            <a:ext cx="581352" cy="33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  <a:endParaRPr kumimoji="0" lang="en-US" altLang="zh-CN" sz="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  <a:endParaRPr kumimoji="0" lang="en-US" altLang="zh-CN" sz="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  <a:endParaRPr kumimoji="0" lang="en-US" altLang="zh-CN" sz="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  <a:endParaRPr kumimoji="0" lang="en-US" altLang="zh-CN" sz="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  <a:endParaRPr kumimoji="0" lang="en-US" altLang="zh-CN" sz="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  <a:endParaRPr kumimoji="0" lang="en-US" altLang="zh-CN" sz="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  <a:endParaRPr kumimoji="0" lang="en-US" altLang="zh-CN" sz="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  <a:endParaRPr kumimoji="0" lang="en-US" altLang="zh-CN" sz="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47" name="任意多边形: 形状 46"/>
          <p:cNvSpPr/>
          <p:nvPr/>
        </p:nvSpPr>
        <p:spPr>
          <a:xfrm>
            <a:off x="0" y="0"/>
            <a:ext cx="4193309" cy="6858000"/>
          </a:xfrm>
          <a:custGeom>
            <a:avLst/>
            <a:gdLst>
              <a:gd name="connsiteX0" fmla="*/ 0 w 4193309"/>
              <a:gd name="connsiteY0" fmla="*/ 0 h 6858000"/>
              <a:gd name="connsiteX1" fmla="*/ 4193309 w 4193309"/>
              <a:gd name="connsiteY1" fmla="*/ 0 h 6858000"/>
              <a:gd name="connsiteX2" fmla="*/ 4193309 w 4193309"/>
              <a:gd name="connsiteY2" fmla="*/ 2305501 h 6858000"/>
              <a:gd name="connsiteX3" fmla="*/ 4151276 w 4193309"/>
              <a:gd name="connsiteY3" fmla="*/ 2303378 h 6858000"/>
              <a:gd name="connsiteX4" fmla="*/ 3025654 w 4193309"/>
              <a:gd name="connsiteY4" fmla="*/ 3429000 h 6858000"/>
              <a:gd name="connsiteX5" fmla="*/ 4151276 w 4193309"/>
              <a:gd name="connsiteY5" fmla="*/ 4554622 h 6858000"/>
              <a:gd name="connsiteX6" fmla="*/ 4193309 w 4193309"/>
              <a:gd name="connsiteY6" fmla="*/ 4552500 h 6858000"/>
              <a:gd name="connsiteX7" fmla="*/ 4193309 w 4193309"/>
              <a:gd name="connsiteY7" fmla="*/ 6858000 h 6858000"/>
              <a:gd name="connsiteX8" fmla="*/ 0 w 4193309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93309" h="6858000">
                <a:moveTo>
                  <a:pt x="0" y="0"/>
                </a:moveTo>
                <a:lnTo>
                  <a:pt x="4193309" y="0"/>
                </a:lnTo>
                <a:lnTo>
                  <a:pt x="4193309" y="2305501"/>
                </a:lnTo>
                <a:lnTo>
                  <a:pt x="4151276" y="2303378"/>
                </a:lnTo>
                <a:cubicBezTo>
                  <a:pt x="3529612" y="2303378"/>
                  <a:pt x="3025654" y="2807336"/>
                  <a:pt x="3025654" y="3429000"/>
                </a:cubicBezTo>
                <a:cubicBezTo>
                  <a:pt x="3025654" y="4050664"/>
                  <a:pt x="3529612" y="4554622"/>
                  <a:pt x="4151276" y="4554622"/>
                </a:cubicBezTo>
                <a:lnTo>
                  <a:pt x="4193309" y="4552500"/>
                </a:lnTo>
                <a:lnTo>
                  <a:pt x="419330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6A0160"/>
          </a:solidFill>
          <a:ln>
            <a:solidFill>
              <a:srgbClr val="6A0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 dirty="0"/>
          </a:p>
        </p:txBody>
      </p:sp>
      <p:sp>
        <p:nvSpPr>
          <p:cNvPr id="15" name="文本框 14"/>
          <p:cNvSpPr txBox="1"/>
          <p:nvPr/>
        </p:nvSpPr>
        <p:spPr>
          <a:xfrm>
            <a:off x="2760796" y="3136999"/>
            <a:ext cx="24189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b="1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CONTENTS</a:t>
            </a:r>
            <a:endParaRPr lang="en-US" altLang="zh-CN" sz="2800" b="1" dirty="0">
              <a:solidFill>
                <a:schemeClr val="bg1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623119" y="3907717"/>
            <a:ext cx="49315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1</a:t>
            </a:r>
            <a:endParaRPr lang="en-US" altLang="zh-CN" dirty="0">
              <a:solidFill>
                <a:schemeClr val="bg1"/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9" t="16678" r="5909" b="21508"/>
          <a:stretch>
            <a:fillRect/>
          </a:stretch>
        </p:blipFill>
        <p:spPr>
          <a:xfrm>
            <a:off x="9867900" y="166255"/>
            <a:ext cx="2120900" cy="702576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606868" y="3233132"/>
            <a:ext cx="2279966" cy="398780"/>
            <a:chOff x="5576061" y="3391915"/>
            <a:chExt cx="2279966" cy="398780"/>
          </a:xfrm>
        </p:grpSpPr>
        <p:sp>
          <p:nvSpPr>
            <p:cNvPr id="32" name="文本框 31"/>
            <p:cNvSpPr txBox="1"/>
            <p:nvPr/>
          </p:nvSpPr>
          <p:spPr>
            <a:xfrm>
              <a:off x="6059612" y="3391915"/>
              <a:ext cx="179641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ingFang SC Regular" panose="020B0400000000000000" charset="-122"/>
                  <a:ea typeface="PingFang SC Regular" panose="020B0400000000000000" charset="-122"/>
                </a:rPr>
                <a:t>文献检索工具</a:t>
              </a:r>
              <a:endPara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ingFang SC Regular" panose="020B0400000000000000" charset="-122"/>
                <a:ea typeface="PingFang SC Regular" panose="020B0400000000000000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5576061" y="3394283"/>
              <a:ext cx="537042" cy="389943"/>
              <a:chOff x="5576061" y="3394283"/>
              <a:chExt cx="537042" cy="389943"/>
            </a:xfrm>
          </p:grpSpPr>
          <p:sp>
            <p:nvSpPr>
              <p:cNvPr id="60" name="椭圆 59"/>
              <p:cNvSpPr/>
              <p:nvPr/>
            </p:nvSpPr>
            <p:spPr>
              <a:xfrm>
                <a:off x="5576061" y="3394283"/>
                <a:ext cx="389943" cy="389943"/>
              </a:xfrm>
              <a:prstGeom prst="ellipse">
                <a:avLst/>
              </a:prstGeom>
              <a:solidFill>
                <a:srgbClr val="6A0160"/>
              </a:solidFill>
              <a:ln>
                <a:solidFill>
                  <a:srgbClr val="6A0160"/>
                </a:solidFill>
              </a:ln>
              <a:effectLst>
                <a:outerShdw blurRad="63500" sx="102000" sy="102000" algn="ctr" rotWithShape="0">
                  <a:prstClr val="black">
                    <a:alpha val="9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PingFang SC Regular" panose="020B0400000000000000" charset="-122"/>
                  <a:ea typeface="PingFang SC Regular" panose="020B0400000000000000" charset="-122"/>
                </a:endParaRPr>
              </a:p>
            </p:txBody>
          </p:sp>
          <p:sp>
            <p:nvSpPr>
              <p:cNvPr id="61" name="文本框 60"/>
              <p:cNvSpPr txBox="1"/>
              <p:nvPr/>
            </p:nvSpPr>
            <p:spPr>
              <a:xfrm>
                <a:off x="5619944" y="3414862"/>
                <a:ext cx="493159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PingFang SC Regular" panose="020B0400000000000000" charset="-122"/>
                    <a:ea typeface="PingFang SC Regular" panose="020B0400000000000000" charset="-122"/>
                  </a:rPr>
                  <a:t>2</a:t>
                </a:r>
                <a:endParaRPr lang="en-US" altLang="zh-CN" dirty="0">
                  <a:solidFill>
                    <a:schemeClr val="bg1"/>
                  </a:solidFill>
                  <a:latin typeface="PingFang SC Regular" panose="020B0400000000000000" charset="-122"/>
                  <a:ea typeface="PingFang SC Regular" panose="020B0400000000000000" charset="-122"/>
                </a:endParaRPr>
              </a:p>
            </p:txBody>
          </p:sp>
        </p:grpSp>
      </p:grpSp>
      <p:sp>
        <p:nvSpPr>
          <p:cNvPr id="80" name="文本框 79"/>
          <p:cNvSpPr txBox="1"/>
          <p:nvPr/>
        </p:nvSpPr>
        <p:spPr>
          <a:xfrm>
            <a:off x="8833559" y="4367058"/>
            <a:ext cx="493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微软雅黑" charset="-122"/>
                <a:ea typeface="微软雅黑" charset="-122"/>
              </a:rPr>
              <a:t>1</a:t>
            </a:r>
            <a:endParaRPr lang="zh-CN" altLang="en-US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83" name="Picture 4" descr="https://ss1.bdstatic.com/70cFuXSh_Q1YnxGkpoWK1HF6hhy/it/u=895424434,4021804793&amp;fm=27&amp;gp=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260" t="31560" r="24861" b="34812"/>
          <a:stretch>
            <a:fillRect/>
          </a:stretch>
        </p:blipFill>
        <p:spPr bwMode="auto">
          <a:xfrm>
            <a:off x="-18104" y="868831"/>
            <a:ext cx="2835444" cy="480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组合 48"/>
          <p:cNvGrpSpPr/>
          <p:nvPr/>
        </p:nvGrpSpPr>
        <p:grpSpPr>
          <a:xfrm>
            <a:off x="5605938" y="4064319"/>
            <a:ext cx="2508885" cy="398780"/>
            <a:chOff x="5576061" y="3391915"/>
            <a:chExt cx="2508885" cy="398780"/>
          </a:xfrm>
        </p:grpSpPr>
        <p:sp>
          <p:nvSpPr>
            <p:cNvPr id="55" name="文本框 54"/>
            <p:cNvSpPr txBox="1"/>
            <p:nvPr/>
          </p:nvSpPr>
          <p:spPr>
            <a:xfrm>
              <a:off x="6059296" y="3391915"/>
              <a:ext cx="202565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ingFang SC Regular" panose="020B0400000000000000" charset="-122"/>
                  <a:ea typeface="PingFang SC Regular" panose="020B0400000000000000" charset="-122"/>
                </a:rPr>
                <a:t>文献管理</a:t>
              </a:r>
              <a:endPara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ingFang SC Regular" panose="020B0400000000000000" charset="-122"/>
                <a:ea typeface="PingFang SC Regular" panose="020B0400000000000000" charset="-122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5576061" y="3394283"/>
              <a:ext cx="537042" cy="389943"/>
              <a:chOff x="5576061" y="3394283"/>
              <a:chExt cx="537042" cy="389943"/>
            </a:xfrm>
          </p:grpSpPr>
          <p:sp>
            <p:nvSpPr>
              <p:cNvPr id="52" name="椭圆 51"/>
              <p:cNvSpPr/>
              <p:nvPr/>
            </p:nvSpPr>
            <p:spPr>
              <a:xfrm>
                <a:off x="5576061" y="3394283"/>
                <a:ext cx="389943" cy="389943"/>
              </a:xfrm>
              <a:prstGeom prst="ellipse">
                <a:avLst/>
              </a:prstGeom>
              <a:solidFill>
                <a:srgbClr val="6A0160"/>
              </a:solidFill>
              <a:ln>
                <a:solidFill>
                  <a:srgbClr val="6A0160"/>
                </a:solidFill>
              </a:ln>
              <a:effectLst>
                <a:outerShdw blurRad="63500" sx="102000" sy="102000" algn="ctr" rotWithShape="0">
                  <a:prstClr val="black">
                    <a:alpha val="9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PingFang SC Regular" panose="020B0400000000000000" charset="-122"/>
                  <a:ea typeface="PingFang SC Regular" panose="020B0400000000000000" charset="-122"/>
                </a:endParaRPr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5619944" y="3414862"/>
                <a:ext cx="493159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PingFang SC Regular" panose="020B0400000000000000" charset="-122"/>
                    <a:ea typeface="PingFang SC Regular" panose="020B0400000000000000" charset="-122"/>
                  </a:rPr>
                  <a:t>3</a:t>
                </a:r>
                <a:endParaRPr lang="en-US" altLang="zh-CN" dirty="0">
                  <a:solidFill>
                    <a:schemeClr val="bg1"/>
                  </a:solidFill>
                  <a:latin typeface="PingFang SC Regular" panose="020B0400000000000000" charset="-122"/>
                  <a:ea typeface="PingFang SC Regular" panose="020B0400000000000000" charset="-122"/>
                </a:endParaRPr>
              </a:p>
            </p:txBody>
          </p:sp>
        </p:grpSp>
      </p:grpSp>
      <p:grpSp>
        <p:nvGrpSpPr>
          <p:cNvPr id="57" name="组合 56"/>
          <p:cNvGrpSpPr/>
          <p:nvPr/>
        </p:nvGrpSpPr>
        <p:grpSpPr>
          <a:xfrm>
            <a:off x="5607074" y="2384845"/>
            <a:ext cx="2200910" cy="398780"/>
            <a:chOff x="5576061" y="3394283"/>
            <a:chExt cx="2200910" cy="398780"/>
          </a:xfrm>
        </p:grpSpPr>
        <p:sp>
          <p:nvSpPr>
            <p:cNvPr id="73" name="文本框 72"/>
            <p:cNvSpPr txBox="1"/>
            <p:nvPr/>
          </p:nvSpPr>
          <p:spPr>
            <a:xfrm>
              <a:off x="6054851" y="3394283"/>
              <a:ext cx="172212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ingFang SC Regular" panose="020B0400000000000000" charset="-122"/>
                  <a:ea typeface="PingFang SC Regular" panose="020B0400000000000000" charset="-122"/>
                </a:rPr>
                <a:t>文献分类</a:t>
              </a:r>
              <a:endPara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ingFang SC Regular" panose="020B0400000000000000" charset="-122"/>
                <a:ea typeface="PingFang SC Regular" panose="020B0400000000000000" charset="-122"/>
              </a:endParaRPr>
            </a:p>
          </p:txBody>
        </p:sp>
        <p:grpSp>
          <p:nvGrpSpPr>
            <p:cNvPr id="65" name="组合 64"/>
            <p:cNvGrpSpPr/>
            <p:nvPr/>
          </p:nvGrpSpPr>
          <p:grpSpPr>
            <a:xfrm>
              <a:off x="5576061" y="3394283"/>
              <a:ext cx="537042" cy="389943"/>
              <a:chOff x="5576061" y="3394283"/>
              <a:chExt cx="537042" cy="389943"/>
            </a:xfrm>
          </p:grpSpPr>
          <p:sp>
            <p:nvSpPr>
              <p:cNvPr id="71" name="椭圆 70"/>
              <p:cNvSpPr/>
              <p:nvPr/>
            </p:nvSpPr>
            <p:spPr>
              <a:xfrm>
                <a:off x="5576061" y="3394283"/>
                <a:ext cx="389943" cy="389943"/>
              </a:xfrm>
              <a:prstGeom prst="ellipse">
                <a:avLst/>
              </a:prstGeom>
              <a:solidFill>
                <a:srgbClr val="6A0160"/>
              </a:solidFill>
              <a:ln>
                <a:solidFill>
                  <a:srgbClr val="6A0160"/>
                </a:solidFill>
              </a:ln>
              <a:effectLst>
                <a:outerShdw blurRad="63500" sx="102000" sy="102000" algn="ctr" rotWithShape="0">
                  <a:prstClr val="black">
                    <a:alpha val="9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PingFang SC Regular" panose="020B0400000000000000" charset="-122"/>
                  <a:ea typeface="PingFang SC Regular" panose="020B0400000000000000" charset="-122"/>
                </a:endParaRPr>
              </a:p>
            </p:txBody>
          </p:sp>
          <p:sp>
            <p:nvSpPr>
              <p:cNvPr id="72" name="文本框 71"/>
              <p:cNvSpPr txBox="1"/>
              <p:nvPr/>
            </p:nvSpPr>
            <p:spPr>
              <a:xfrm>
                <a:off x="5619944" y="3414862"/>
                <a:ext cx="4931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PingFang SC Regular" panose="020B0400000000000000" charset="-122"/>
                    <a:ea typeface="PingFang SC Regular" panose="020B0400000000000000" charset="-122"/>
                  </a:rPr>
                  <a:t>1</a:t>
                </a:r>
                <a:endParaRPr lang="en-US" altLang="zh-CN" dirty="0">
                  <a:solidFill>
                    <a:schemeClr val="bg1"/>
                  </a:solidFill>
                  <a:latin typeface="PingFang SC Regular" panose="020B0400000000000000" charset="-122"/>
                  <a:ea typeface="PingFang SC Regular" panose="020B0400000000000000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363044" y="848260"/>
            <a:ext cx="10738786" cy="0"/>
          </a:xfrm>
          <a:prstGeom prst="line">
            <a:avLst/>
          </a:prstGeom>
          <a:ln w="28575" cmpd="sng">
            <a:solidFill>
              <a:srgbClr val="6A01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25"/>
          <p:cNvSpPr txBox="1"/>
          <p:nvPr/>
        </p:nvSpPr>
        <p:spPr>
          <a:xfrm>
            <a:off x="1125192" y="370160"/>
            <a:ext cx="1554480" cy="4603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400" spc="300" dirty="0">
                <a:solidFill>
                  <a:schemeClr val="bg1">
                    <a:lumMod val="50000"/>
                  </a:schemeClr>
                </a:solidFill>
                <a:latin typeface="Times New Roman Regular" panose="02020503050405090304" charset="0"/>
                <a:ea typeface="PingFang SC Regular" panose="020B0400000000000000" charset="-122"/>
                <a:cs typeface="Times New Roman Regular" panose="02020503050405090304" charset="0"/>
              </a:rPr>
              <a:t>文献分类</a:t>
            </a:r>
            <a:endParaRPr lang="zh-CN" altLang="en-US" sz="2400" spc="300" dirty="0">
              <a:solidFill>
                <a:schemeClr val="bg1">
                  <a:lumMod val="50000"/>
                </a:schemeClr>
              </a:solidFill>
              <a:latin typeface="Times New Roman Regular" panose="02020503050405090304" charset="0"/>
              <a:ea typeface="PingFang SC Regular" panose="020B0400000000000000" charset="-122"/>
              <a:cs typeface="Times New Roman Regular" panose="02020503050405090304" charset="0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2767485" y="456394"/>
            <a:ext cx="0" cy="2880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9226550" y="6461125"/>
            <a:ext cx="2959100" cy="396875"/>
            <a:chOff x="9259" y="10212"/>
            <a:chExt cx="4660" cy="625"/>
          </a:xfrm>
        </p:grpSpPr>
        <p:sp>
          <p:nvSpPr>
            <p:cNvPr id="21" name="矩形 20"/>
            <p:cNvSpPr/>
            <p:nvPr/>
          </p:nvSpPr>
          <p:spPr>
            <a:xfrm>
              <a:off x="13448" y="10212"/>
              <a:ext cx="471" cy="601"/>
            </a:xfrm>
            <a:prstGeom prst="rect">
              <a:avLst/>
            </a:prstGeom>
            <a:solidFill>
              <a:srgbClr val="6A0160"/>
            </a:solidFill>
            <a:ln>
              <a:solidFill>
                <a:srgbClr val="6A01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9259" y="10212"/>
              <a:ext cx="4660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</a:t>
              </a:r>
              <a:endParaRPr lang="zh-CN" altLang="en-US" sz="1400" dirty="0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3448" y="10257"/>
              <a:ext cx="35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3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</p:grpSp>
      <p:pic>
        <p:nvPicPr>
          <p:cNvPr id="24" name="Picture 4" descr="https://ss1.bdstatic.com/70cFuXSh_Q1YnxGkpoWK1HF6hhy/it/u=895424434,4021804793&amp;fm=27&amp;gp=0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64" y="270910"/>
            <a:ext cx="677359" cy="8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25"/>
          <p:cNvSpPr txBox="1"/>
          <p:nvPr/>
        </p:nvSpPr>
        <p:spPr>
          <a:xfrm>
            <a:off x="2893032" y="370160"/>
            <a:ext cx="1554480" cy="4603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400" spc="300" dirty="0">
                <a:solidFill>
                  <a:srgbClr val="6A0160"/>
                </a:solidFill>
                <a:latin typeface="Times New Roman Regular" panose="02020503050405090304" charset="0"/>
                <a:ea typeface="PingFang SC Regular" panose="020B0400000000000000" charset="-122"/>
                <a:cs typeface="Times New Roman Regular" panose="02020503050405090304" charset="0"/>
              </a:rPr>
              <a:t>名词解释</a:t>
            </a:r>
            <a:endParaRPr lang="zh-CN" altLang="en-US" sz="2400" spc="300" dirty="0">
              <a:solidFill>
                <a:srgbClr val="6A0160"/>
              </a:solidFill>
              <a:latin typeface="Times New Roman Regular" panose="02020503050405090304" charset="0"/>
              <a:ea typeface="PingFang SC Regular" panose="020B0400000000000000" charset="-122"/>
              <a:cs typeface="Times New Roman Regular" panose="02020503050405090304" charset="0"/>
            </a:endParaRPr>
          </a:p>
        </p:txBody>
      </p:sp>
      <p:sp>
        <p:nvSpPr>
          <p:cNvPr id="94" name="云形 93"/>
          <p:cNvSpPr/>
          <p:nvPr/>
        </p:nvSpPr>
        <p:spPr>
          <a:xfrm>
            <a:off x="2252345" y="3342640"/>
            <a:ext cx="1246505" cy="631190"/>
          </a:xfrm>
          <a:prstGeom prst="cloud">
            <a:avLst/>
          </a:prstGeom>
          <a:solidFill>
            <a:srgbClr val="8236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IEEE 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云形 2"/>
          <p:cNvSpPr/>
          <p:nvPr/>
        </p:nvSpPr>
        <p:spPr>
          <a:xfrm>
            <a:off x="3552190" y="5061585"/>
            <a:ext cx="1246505" cy="631190"/>
          </a:xfrm>
          <a:prstGeom prst="cloud">
            <a:avLst/>
          </a:prstGeom>
          <a:solidFill>
            <a:srgbClr val="8236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ACM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云形 4"/>
          <p:cNvSpPr/>
          <p:nvPr/>
        </p:nvSpPr>
        <p:spPr>
          <a:xfrm>
            <a:off x="3552190" y="1755140"/>
            <a:ext cx="1447800" cy="631190"/>
          </a:xfrm>
          <a:prstGeom prst="cloud">
            <a:avLst/>
          </a:prstGeom>
          <a:solidFill>
            <a:srgbClr val="8236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Springer 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云形 5"/>
          <p:cNvSpPr/>
          <p:nvPr/>
        </p:nvSpPr>
        <p:spPr>
          <a:xfrm>
            <a:off x="6737985" y="1755140"/>
            <a:ext cx="1246505" cy="631190"/>
          </a:xfrm>
          <a:prstGeom prst="cloud">
            <a:avLst/>
          </a:prstGeom>
          <a:solidFill>
            <a:srgbClr val="8236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SCI</a:t>
            </a:r>
            <a:r>
              <a:rPr lang="en-US" sz="1400" b="1" dirty="0"/>
              <a:t> </a:t>
            </a:r>
            <a:endParaRPr lang="en-US" sz="1400" b="1" dirty="0"/>
          </a:p>
        </p:txBody>
      </p:sp>
      <p:sp>
        <p:nvSpPr>
          <p:cNvPr id="7" name="云形 6"/>
          <p:cNvSpPr/>
          <p:nvPr/>
        </p:nvSpPr>
        <p:spPr>
          <a:xfrm>
            <a:off x="6642100" y="4949825"/>
            <a:ext cx="2229485" cy="937895"/>
          </a:xfrm>
          <a:prstGeom prst="cloud">
            <a:avLst/>
          </a:prstGeom>
          <a:solidFill>
            <a:srgbClr val="8236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A</a:t>
            </a:r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类、</a:t>
            </a:r>
            <a:r>
              <a:rPr lang="en-US" altLang="zh-CN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B</a:t>
            </a:r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类、</a:t>
            </a:r>
            <a:r>
              <a:rPr lang="en-US" altLang="zh-CN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C</a:t>
            </a:r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类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 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  <p:sp>
        <p:nvSpPr>
          <p:cNvPr id="8" name="云形 7"/>
          <p:cNvSpPr/>
          <p:nvPr/>
        </p:nvSpPr>
        <p:spPr>
          <a:xfrm>
            <a:off x="7605395" y="3093085"/>
            <a:ext cx="2731135" cy="923925"/>
          </a:xfrm>
          <a:prstGeom prst="cloud">
            <a:avLst/>
          </a:prstGeom>
          <a:solidFill>
            <a:srgbClr val="8236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ingFang SC Semibold" panose="020B0400000000000000" charset="-122"/>
                <a:ea typeface="PingFang SC Semibold" panose="020B0400000000000000" charset="-122"/>
              </a:rPr>
              <a:t>一区、二区、三区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ingFang SC Semibold" panose="020B0400000000000000" charset="-122"/>
              <a:ea typeface="PingFang SC Semibold" panose="020B0400000000000000" charset="-122"/>
            </a:endParaRPr>
          </a:p>
        </p:txBody>
      </p:sp>
      <p:grpSp>
        <p:nvGrpSpPr>
          <p:cNvPr id="42" name="组合 6"/>
          <p:cNvGrpSpPr/>
          <p:nvPr/>
        </p:nvGrpSpPr>
        <p:grpSpPr>
          <a:xfrm>
            <a:off x="7533640" y="999490"/>
            <a:ext cx="4118610" cy="1897380"/>
            <a:chOff x="1238876" y="2052320"/>
            <a:chExt cx="4582803" cy="2624681"/>
          </a:xfrm>
          <a:effectLst>
            <a:outerShdw blurRad="139700" dist="50800" dir="5400000" algn="ctr" rotWithShape="0">
              <a:srgbClr val="000000">
                <a:alpha val="45000"/>
              </a:srgbClr>
            </a:outerShdw>
          </a:effectLst>
        </p:grpSpPr>
        <p:sp>
          <p:nvSpPr>
            <p:cNvPr id="43" name="矩形: 圆角 25"/>
            <p:cNvSpPr/>
            <p:nvPr/>
          </p:nvSpPr>
          <p:spPr>
            <a:xfrm>
              <a:off x="1238876" y="2551255"/>
              <a:ext cx="4582803" cy="2125746"/>
            </a:xfrm>
            <a:prstGeom prst="roundRect">
              <a:avLst>
                <a:gd name="adj" fmla="val 526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R="0" lvl="0" indent="-28575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Char char="•"/>
                <a:defRPr/>
              </a:pPr>
              <a:r>
                <a:rPr lang="en-US" altLang="zh-CN" sz="1000" spc="300" dirty="0" smtClean="0">
                  <a:solidFill>
                    <a:schemeClr val="tx1"/>
                  </a:solidFill>
                  <a:latin typeface="PingFang SC Regular" panose="020B0400000000000000" charset="-122"/>
                  <a:ea typeface="PingFang SC Regular" panose="020B0400000000000000" charset="-122"/>
                  <a:cs typeface="PingFang SC Regular" panose="020B0400000000000000" charset="-122"/>
                </a:rPr>
                <a:t>《科学引文索引》（Science Citation Index, 简称 SCI ）美国科学信息研究所（ ISI）的尤金·加菲尔德（Eugene Garfield）于1957 年在美国费城创办的引文数据库。</a:t>
              </a:r>
              <a:endParaRPr lang="en-US" altLang="zh-CN" sz="1000" spc="300" dirty="0" smtClean="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endParaRPr>
            </a:p>
            <a:p>
              <a:pPr marR="0" lvl="0" indent="-28575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Char char="•"/>
                <a:defRPr/>
              </a:pPr>
              <a:endParaRPr lang="en-US" altLang="zh-CN" sz="1000" spc="300" dirty="0" smtClean="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endParaRPr>
            </a:p>
            <a:p>
              <a:pPr marR="0" lvl="0" indent="-28575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Char char="•"/>
                <a:defRPr/>
              </a:pPr>
              <a:r>
                <a:rPr sz="1000" spc="300" dirty="0" smtClean="0">
                  <a:solidFill>
                    <a:schemeClr val="tx1"/>
                  </a:solidFill>
                  <a:latin typeface="PingFang SC Regular" panose="020B0400000000000000" charset="-122"/>
                  <a:ea typeface="PingFang SC Regular" panose="020B0400000000000000" charset="-122"/>
                  <a:cs typeface="PingFang SC Regular" panose="020B0400000000000000" charset="-122"/>
                </a:rPr>
                <a:t>SCI（科学引文索引）、EI（工程索引）、ISTP（科技会议录索引）是世界著名的三大科技文献检索系统，是国际公认的进行科学统计与科学评价的主要检索工具，其中以 SCI 最为重要。</a:t>
              </a:r>
              <a:endParaRPr sz="1000" spc="300" dirty="0" smtClean="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endParaRPr>
            </a:p>
          </p:txBody>
        </p:sp>
        <p:sp>
          <p:nvSpPr>
            <p:cNvPr id="44" name="矩形: 圆角 3"/>
            <p:cNvSpPr/>
            <p:nvPr/>
          </p:nvSpPr>
          <p:spPr>
            <a:xfrm>
              <a:off x="1238876" y="2052320"/>
              <a:ext cx="4582803" cy="548640"/>
            </a:xfrm>
            <a:prstGeom prst="roundRect">
              <a:avLst/>
            </a:prstGeom>
            <a:solidFill>
              <a:srgbClr val="8236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000" b="1" spc="3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SCI</a:t>
              </a:r>
              <a:endParaRPr lang="en-US" altLang="zh-CN" sz="2000" b="1" spc="300" dirty="0" smtClean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1238876" y="2550914"/>
              <a:ext cx="4582803" cy="915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49" name="组合 6"/>
          <p:cNvGrpSpPr/>
          <p:nvPr/>
        </p:nvGrpSpPr>
        <p:grpSpPr>
          <a:xfrm>
            <a:off x="7533640" y="2973705"/>
            <a:ext cx="4118610" cy="1867535"/>
            <a:chOff x="1238876" y="2052320"/>
            <a:chExt cx="4582803" cy="2583396"/>
          </a:xfrm>
          <a:effectLst>
            <a:outerShdw blurRad="139700" dist="50800" dir="5400000" algn="ctr" rotWithShape="0">
              <a:srgbClr val="000000">
                <a:alpha val="45000"/>
              </a:srgbClr>
            </a:outerShdw>
          </a:effectLst>
        </p:grpSpPr>
        <p:sp>
          <p:nvSpPr>
            <p:cNvPr id="50" name="矩形: 圆角 25"/>
            <p:cNvSpPr/>
            <p:nvPr/>
          </p:nvSpPr>
          <p:spPr>
            <a:xfrm>
              <a:off x="1238876" y="2551255"/>
              <a:ext cx="4582803" cy="2084461"/>
            </a:xfrm>
            <a:prstGeom prst="roundRect">
              <a:avLst>
                <a:gd name="adj" fmla="val 526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zh-CN" sz="1000" spc="300" dirty="0" smtClean="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endParaRPr>
            </a:p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zh-CN" sz="1000" spc="300" dirty="0" smtClean="0">
                  <a:solidFill>
                    <a:schemeClr val="tx1"/>
                  </a:solidFill>
                  <a:latin typeface="PingFang SC Regular" panose="020B0400000000000000" charset="-122"/>
                  <a:ea typeface="PingFang SC Regular" panose="020B0400000000000000" charset="-122"/>
                  <a:cs typeface="PingFang SC Regular" panose="020B0400000000000000" charset="-122"/>
                </a:rPr>
                <a:t>SCI有两个分区规则：JCR分区和中科院的分区</a:t>
              </a:r>
              <a:r>
                <a:rPr lang="zh-CN" altLang="en-US" sz="1000" spc="300" dirty="0" smtClean="0">
                  <a:solidFill>
                    <a:schemeClr val="tx1"/>
                  </a:solidFill>
                  <a:latin typeface="PingFang SC Regular" panose="020B0400000000000000" charset="-122"/>
                  <a:ea typeface="PingFang SC Regular" panose="020B0400000000000000" charset="-122"/>
                  <a:cs typeface="PingFang SC Regular" panose="020B0400000000000000" charset="-122"/>
                </a:rPr>
                <a:t>：</a:t>
              </a:r>
              <a:endParaRPr lang="en-US" altLang="zh-CN" sz="1000" spc="300" dirty="0" smtClean="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endParaRPr>
            </a:p>
            <a:p>
              <a:pPr marR="0" lvl="0" indent="-28575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Char char="•"/>
                <a:defRPr/>
              </a:pPr>
              <a:r>
                <a:rPr lang="en-US" altLang="zh-CN" sz="1000" spc="300" dirty="0" smtClean="0">
                  <a:solidFill>
                    <a:schemeClr val="tx1"/>
                  </a:solidFill>
                  <a:latin typeface="PingFang SC Regular" panose="020B0400000000000000" charset="-122"/>
                  <a:ea typeface="PingFang SC Regular" panose="020B0400000000000000" charset="-122"/>
                  <a:cs typeface="PingFang SC Regular" panose="020B0400000000000000" charset="-122"/>
                </a:rPr>
                <a:t>JCR</a:t>
              </a:r>
              <a:r>
                <a:rPr lang="zh-CN" altLang="en-US" sz="1000" spc="300" dirty="0" smtClean="0">
                  <a:solidFill>
                    <a:schemeClr val="tx1"/>
                  </a:solidFill>
                  <a:latin typeface="PingFang SC Regular" panose="020B0400000000000000" charset="-122"/>
                  <a:ea typeface="PingFang SC Regular" panose="020B0400000000000000" charset="-122"/>
                  <a:cs typeface="PingFang SC Regular" panose="020B0400000000000000" charset="-122"/>
                </a:rPr>
                <a:t>（journal citation report，期刊引用报告）</a:t>
              </a:r>
              <a:r>
                <a:rPr lang="en-US" altLang="zh-CN" sz="1000" spc="300" dirty="0" smtClean="0">
                  <a:solidFill>
                    <a:schemeClr val="tx1"/>
                  </a:solidFill>
                  <a:latin typeface="PingFang SC Regular" panose="020B0400000000000000" charset="-122"/>
                  <a:ea typeface="PingFang SC Regular" panose="020B0400000000000000" charset="-122"/>
                  <a:cs typeface="PingFang SC Regular" panose="020B0400000000000000" charset="-122"/>
                </a:rPr>
                <a:t>分区根据影响因子（IF值），某一个学科的所有期刊都按照上一年的影响因子降序排列，然后平均4等分(各25%)，分别是Q1，Q2，Q3，Q4。</a:t>
              </a:r>
              <a:endParaRPr lang="en-US" altLang="zh-CN" sz="1000" spc="300" dirty="0" smtClean="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endParaRPr>
            </a:p>
            <a:p>
              <a:pPr marR="0" lvl="0" indent="-28575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Char char="•"/>
                <a:defRPr/>
              </a:pPr>
              <a:endParaRPr lang="en-US" altLang="zh-CN" sz="1000" spc="300" dirty="0" smtClean="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endParaRPr>
            </a:p>
            <a:p>
              <a:pPr marR="0" lvl="0" indent="-28575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Char char="•"/>
                <a:defRPr/>
              </a:pPr>
              <a:r>
                <a:rPr lang="en-US" altLang="zh-CN" sz="1000" spc="300" dirty="0" smtClean="0">
                  <a:solidFill>
                    <a:schemeClr val="tx1"/>
                  </a:solidFill>
                  <a:latin typeface="PingFang SC Regular" panose="020B0400000000000000" charset="-122"/>
                  <a:ea typeface="PingFang SC Regular" panose="020B0400000000000000" charset="-122"/>
                  <a:cs typeface="PingFang SC Regular" panose="020B0400000000000000" charset="-122"/>
                </a:rPr>
                <a:t>中科院分区的方法：一区刊：各类期刊三年平均影响因子的前5%，二区刊：前6% ～ 20%，三区刊：前21% ～ 50%，四区刊：后51%～100%。</a:t>
              </a:r>
              <a:endParaRPr lang="en-US" altLang="zh-CN" sz="1000" spc="300" dirty="0" smtClean="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endParaRPr>
            </a:p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endParaRPr sz="1000" spc="300" dirty="0" smtClean="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endParaRPr>
            </a:p>
          </p:txBody>
        </p:sp>
        <p:sp>
          <p:nvSpPr>
            <p:cNvPr id="51" name="矩形: 圆角 3"/>
            <p:cNvSpPr/>
            <p:nvPr/>
          </p:nvSpPr>
          <p:spPr>
            <a:xfrm>
              <a:off x="1238876" y="2052320"/>
              <a:ext cx="4582803" cy="548640"/>
            </a:xfrm>
            <a:prstGeom prst="roundRect">
              <a:avLst/>
            </a:prstGeom>
            <a:solidFill>
              <a:srgbClr val="8236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000" b="1" spc="3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一区、二区、三区</a:t>
              </a:r>
              <a:endParaRPr lang="zh-CN" altLang="en-US" sz="2000" b="1" spc="300" dirty="0" smtClean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1238876" y="2550914"/>
              <a:ext cx="4582803" cy="915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54" name="组合 6"/>
          <p:cNvGrpSpPr/>
          <p:nvPr/>
        </p:nvGrpSpPr>
        <p:grpSpPr>
          <a:xfrm>
            <a:off x="7533640" y="4918075"/>
            <a:ext cx="4118610" cy="1895475"/>
            <a:chOff x="1238876" y="2052320"/>
            <a:chExt cx="4582803" cy="2622046"/>
          </a:xfrm>
          <a:effectLst>
            <a:outerShdw blurRad="139700" dist="50800" dir="5400000" algn="ctr" rotWithShape="0">
              <a:srgbClr val="000000">
                <a:alpha val="45000"/>
              </a:srgbClr>
            </a:outerShdw>
          </a:effectLst>
        </p:grpSpPr>
        <p:sp>
          <p:nvSpPr>
            <p:cNvPr id="56" name="矩形: 圆角 25"/>
            <p:cNvSpPr/>
            <p:nvPr/>
          </p:nvSpPr>
          <p:spPr>
            <a:xfrm>
              <a:off x="1238876" y="2551255"/>
              <a:ext cx="4582803" cy="2123111"/>
            </a:xfrm>
            <a:prstGeom prst="roundRect">
              <a:avLst>
                <a:gd name="adj" fmla="val 526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R="0" lvl="0" indent="-28575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Char char="•"/>
                <a:defRPr/>
              </a:pPr>
              <a:endParaRPr lang="en-US" altLang="zh-CN" sz="1000" spc="300" dirty="0" smtClean="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endParaRPr>
            </a:p>
            <a:p>
              <a:pPr marR="0" lvl="0" indent="-28575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Char char="•"/>
                <a:defRPr/>
              </a:pPr>
              <a:r>
                <a:rPr lang="en-US" altLang="zh-CN" sz="1000" spc="300" dirty="0" smtClean="0">
                  <a:solidFill>
                    <a:schemeClr val="tx1"/>
                  </a:solidFill>
                  <a:latin typeface="PingFang SC Regular" panose="020B0400000000000000" charset="-122"/>
                  <a:ea typeface="PingFang SC Regular" panose="020B0400000000000000" charset="-122"/>
                  <a:cs typeface="PingFang SC Regular" panose="020B0400000000000000" charset="-122"/>
                </a:rPr>
                <a:t>CCF（中国计算机学会）推荐的高水平期刊会议</a:t>
              </a:r>
              <a:r>
                <a:rPr lang="zh-CN" altLang="en-US" sz="1000" spc="300" dirty="0" smtClean="0">
                  <a:solidFill>
                    <a:schemeClr val="tx1"/>
                  </a:solidFill>
                  <a:latin typeface="PingFang SC Regular" panose="020B0400000000000000" charset="-122"/>
                  <a:ea typeface="PingFang SC Regular" panose="020B0400000000000000" charset="-122"/>
                  <a:cs typeface="PingFang SC Regular" panose="020B0400000000000000" charset="-122"/>
                </a:rPr>
                <a:t>，A为最顶级，B为非常优秀，C为优秀；</a:t>
              </a:r>
              <a:endParaRPr lang="zh-CN" altLang="en-US" sz="1000" spc="300" dirty="0" smtClean="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endParaRPr>
            </a:p>
            <a:p>
              <a:pPr marR="0" lvl="0" indent="-28575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Char char="•"/>
                <a:defRPr/>
              </a:pPr>
              <a:endParaRPr lang="zh-CN" altLang="en-US" sz="1000" spc="300" dirty="0" smtClean="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endParaRPr>
            </a:p>
            <a:p>
              <a:pPr marR="0" lvl="0" indent="-28575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Char char="•"/>
                <a:defRPr/>
              </a:pPr>
              <a:endParaRPr lang="zh-CN" altLang="en-US" sz="1000" spc="300" dirty="0" smtClean="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endParaRPr>
            </a:p>
            <a:p>
              <a:pPr marR="0" lvl="0" indent="-28575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Char char="•"/>
                <a:defRPr/>
              </a:pPr>
              <a:r>
                <a:rPr lang="en-US" altLang="zh-CN" sz="1000" b="1" spc="300" dirty="0" smtClean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ingFang SC Semibold" panose="020B0400000000000000" charset="-122"/>
                  <a:ea typeface="PingFang SC Semibold" panose="020B0400000000000000" charset="-122"/>
                  <a:cs typeface="PingFang SC Semibold" panose="020B0400000000000000" charset="-122"/>
                </a:rPr>
                <a:t>CCF</a:t>
              </a:r>
              <a:r>
                <a:rPr lang="zh-CN" altLang="en-US" sz="1000" b="1" spc="300" dirty="0" smtClean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ingFang SC Semibold" panose="020B0400000000000000" charset="-122"/>
                  <a:ea typeface="PingFang SC Semibold" panose="020B0400000000000000" charset="-122"/>
                  <a:cs typeface="PingFang SC Semibold" panose="020B0400000000000000" charset="-122"/>
                </a:rPr>
                <a:t>的划分标准与</a:t>
              </a:r>
              <a:r>
                <a:rPr lang="en-US" altLang="zh-CN" sz="1000" b="1" spc="300" dirty="0" smtClean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ingFang SC Semibold" panose="020B0400000000000000" charset="-122"/>
                  <a:ea typeface="PingFang SC Semibold" panose="020B0400000000000000" charset="-122"/>
                  <a:cs typeface="PingFang SC Semibold" panose="020B0400000000000000" charset="-122"/>
                </a:rPr>
                <a:t>SCI</a:t>
              </a:r>
              <a:r>
                <a:rPr lang="zh-CN" altLang="en-US" sz="1000" b="1" spc="300" dirty="0" smtClean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ingFang SC Semibold" panose="020B0400000000000000" charset="-122"/>
                  <a:ea typeface="PingFang SC Semibold" panose="020B0400000000000000" charset="-122"/>
                  <a:cs typeface="PingFang SC Semibold" panose="020B0400000000000000" charset="-122"/>
                </a:rPr>
                <a:t>标准无具体对应关系，计算机领域更看重</a:t>
              </a:r>
              <a:r>
                <a:rPr lang="en-US" altLang="zh-CN" sz="1000" b="1" spc="300" dirty="0" smtClean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ingFang SC Semibold" panose="020B0400000000000000" charset="-122"/>
                  <a:ea typeface="PingFang SC Semibold" panose="020B0400000000000000" charset="-122"/>
                  <a:cs typeface="PingFang SC Semibold" panose="020B0400000000000000" charset="-122"/>
                </a:rPr>
                <a:t>CCF</a:t>
              </a:r>
              <a:r>
                <a:rPr lang="zh-CN" altLang="en-US" sz="1000" b="1" spc="300" dirty="0" smtClean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ingFang SC Semibold" panose="020B0400000000000000" charset="-122"/>
                  <a:ea typeface="PingFang SC Semibold" panose="020B0400000000000000" charset="-122"/>
                  <a:cs typeface="PingFang SC Semibold" panose="020B0400000000000000" charset="-122"/>
                </a:rPr>
                <a:t>等级</a:t>
              </a:r>
              <a:endParaRPr lang="zh-CN" altLang="en-US" sz="1000" spc="300" dirty="0" smtClean="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endParaRPr>
            </a:p>
            <a:p>
              <a:pPr marR="0" lvl="0" indent="-28575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Char char="•"/>
                <a:defRPr/>
              </a:pPr>
              <a:endParaRPr sz="1000" spc="300" dirty="0" smtClean="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endParaRPr>
            </a:p>
          </p:txBody>
        </p:sp>
        <p:sp>
          <p:nvSpPr>
            <p:cNvPr id="57" name="矩形: 圆角 3"/>
            <p:cNvSpPr/>
            <p:nvPr/>
          </p:nvSpPr>
          <p:spPr>
            <a:xfrm>
              <a:off x="1238876" y="2052320"/>
              <a:ext cx="4582803" cy="548640"/>
            </a:xfrm>
            <a:prstGeom prst="roundRect">
              <a:avLst/>
            </a:prstGeom>
            <a:solidFill>
              <a:srgbClr val="8236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000" b="1" spc="3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A</a:t>
              </a:r>
              <a:r>
                <a:rPr lang="zh-CN" altLang="en-US" sz="2000" b="1" spc="3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类、</a:t>
              </a:r>
              <a:r>
                <a:rPr lang="en-US" altLang="zh-CN" sz="2000" b="1" spc="3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B</a:t>
              </a:r>
              <a:r>
                <a:rPr lang="zh-CN" altLang="en-US" sz="2000" b="1" spc="3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类、</a:t>
              </a:r>
              <a:r>
                <a:rPr lang="en-US" altLang="zh-CN" sz="2000" b="1" spc="3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C</a:t>
              </a:r>
              <a:r>
                <a:rPr lang="zh-CN" altLang="en-US" sz="2000" b="1" spc="3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类</a:t>
              </a:r>
              <a:endParaRPr lang="zh-CN" altLang="en-US" sz="2000" b="1" spc="300" dirty="0" smtClean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1238876" y="2550914"/>
              <a:ext cx="4582803" cy="915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521970" y="1120140"/>
            <a:ext cx="4118610" cy="1821180"/>
            <a:chOff x="222" y="1764"/>
            <a:chExt cx="6486" cy="2868"/>
          </a:xfrm>
        </p:grpSpPr>
        <p:grpSp>
          <p:nvGrpSpPr>
            <p:cNvPr id="60" name="组合 6"/>
            <p:cNvGrpSpPr/>
            <p:nvPr/>
          </p:nvGrpSpPr>
          <p:grpSpPr>
            <a:xfrm>
              <a:off x="222" y="1764"/>
              <a:ext cx="6486" cy="2868"/>
              <a:chOff x="1238876" y="2052320"/>
              <a:chExt cx="4582803" cy="2519272"/>
            </a:xfrm>
            <a:effectLst>
              <a:outerShdw blurRad="139700" dist="50800" dir="5400000" algn="ctr" rotWithShape="0">
                <a:srgbClr val="000000">
                  <a:alpha val="45000"/>
                </a:srgbClr>
              </a:outerShdw>
            </a:effectLst>
          </p:grpSpPr>
          <p:sp>
            <p:nvSpPr>
              <p:cNvPr id="61" name="矩形: 圆角 25"/>
              <p:cNvSpPr/>
              <p:nvPr/>
            </p:nvSpPr>
            <p:spPr>
              <a:xfrm>
                <a:off x="1238876" y="2550822"/>
                <a:ext cx="4582803" cy="2020770"/>
              </a:xfrm>
              <a:prstGeom prst="roundRect">
                <a:avLst>
                  <a:gd name="adj" fmla="val 526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lumMod val="8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R="0" lvl="0" indent="-285750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90204" pitchFamily="34" charset="0"/>
                  <a:buChar char="•"/>
                  <a:defRPr/>
                </a:pPr>
                <a:r>
                  <a:rPr lang="en-US" altLang="zh-CN" sz="1000" spc="300" dirty="0" smtClean="0">
                    <a:solidFill>
                      <a:schemeClr val="tx1"/>
                    </a:solidFill>
                    <a:latin typeface="PingFang SC Regular" panose="020B0400000000000000" charset="-122"/>
                    <a:ea typeface="PingFang SC Regular" panose="020B0400000000000000" charset="-122"/>
                    <a:cs typeface="PingFang SC Regular" panose="020B0400000000000000" charset="-122"/>
                  </a:rPr>
                  <a:t>电气和电子工程师协会（IEEE，全称是Institute of Electrical and Electronics Engineers）</a:t>
                </a:r>
                <a:endParaRPr lang="en-US" altLang="zh-CN" sz="1000" spc="300" dirty="0" smtClean="0">
                  <a:solidFill>
                    <a:schemeClr val="tx1"/>
                  </a:solidFill>
                  <a:latin typeface="PingFang SC Regular" panose="020B0400000000000000" charset="-122"/>
                  <a:ea typeface="PingFang SC Regular" panose="020B0400000000000000" charset="-122"/>
                  <a:cs typeface="PingFang SC Regular" panose="020B0400000000000000" charset="-122"/>
                </a:endParaRPr>
              </a:p>
              <a:p>
                <a:pPr marR="0" lvl="0" indent="-285750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90204" pitchFamily="34" charset="0"/>
                  <a:buChar char="•"/>
                  <a:defRPr/>
                </a:pPr>
                <a:endParaRPr lang="en-US" altLang="zh-CN" sz="1000" spc="300" dirty="0" smtClean="0">
                  <a:solidFill>
                    <a:schemeClr val="tx1"/>
                  </a:solidFill>
                  <a:latin typeface="PingFang SC Regular" panose="020B0400000000000000" charset="-122"/>
                  <a:ea typeface="PingFang SC Regular" panose="020B0400000000000000" charset="-122"/>
                  <a:cs typeface="PingFang SC Regular" panose="020B0400000000000000" charset="-122"/>
                </a:endParaRPr>
              </a:p>
              <a:p>
                <a:pPr marR="0" lvl="0" indent="-285750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90204" pitchFamily="34" charset="0"/>
                  <a:buChar char="•"/>
                  <a:defRPr/>
                </a:pPr>
                <a:r>
                  <a:rPr lang="zh-CN" altLang="en-US" sz="1000" spc="300" dirty="0" smtClean="0">
                    <a:solidFill>
                      <a:schemeClr val="tx1"/>
                    </a:solidFill>
                    <a:latin typeface="PingFang SC Regular" panose="020B0400000000000000" charset="-122"/>
                    <a:ea typeface="PingFang SC Regular" panose="020B0400000000000000" charset="-122"/>
                    <a:cs typeface="PingFang SC Regular" panose="020B0400000000000000" charset="-122"/>
                  </a:rPr>
                  <a:t>致力于</a:t>
                </a:r>
                <a:r>
                  <a:rPr lang="en-US" altLang="zh-CN" sz="1000" spc="300" dirty="0" smtClean="0">
                    <a:solidFill>
                      <a:schemeClr val="tx1"/>
                    </a:solidFill>
                    <a:latin typeface="PingFang SC Regular" panose="020B0400000000000000" charset="-122"/>
                    <a:ea typeface="PingFang SC Regular" panose="020B0400000000000000" charset="-122"/>
                    <a:cs typeface="PingFang SC Regular" panose="020B0400000000000000" charset="-122"/>
                  </a:rPr>
                  <a:t>电气、电子、计算机工程和与科学有关的领域的开发和研究，在航空航天、信息技术、电力及消费性电子产品等领域已制定了900多个行业标准</a:t>
                </a:r>
                <a:endParaRPr lang="en-US" altLang="zh-CN" sz="1000" spc="300" dirty="0" smtClean="0">
                  <a:solidFill>
                    <a:schemeClr val="tx1"/>
                  </a:solidFill>
                  <a:latin typeface="PingFang SC Regular" panose="020B0400000000000000" charset="-122"/>
                  <a:ea typeface="PingFang SC Regular" panose="020B0400000000000000" charset="-122"/>
                  <a:cs typeface="PingFang SC Regular" panose="020B0400000000000000" charset="-122"/>
                </a:endParaRPr>
              </a:p>
            </p:txBody>
          </p:sp>
          <p:sp>
            <p:nvSpPr>
              <p:cNvPr id="62" name="矩形: 圆角 3"/>
              <p:cNvSpPr/>
              <p:nvPr/>
            </p:nvSpPr>
            <p:spPr>
              <a:xfrm>
                <a:off x="1238876" y="2052320"/>
                <a:ext cx="4582803" cy="548640"/>
              </a:xfrm>
              <a:prstGeom prst="roundRect">
                <a:avLst/>
              </a:prstGeom>
              <a:solidFill>
                <a:srgbClr val="8236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2000" b="1" spc="3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IEEE</a:t>
                </a:r>
                <a:endParaRPr lang="en-US" altLang="zh-CN" sz="2000" b="1" spc="3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1238876" y="2550914"/>
                <a:ext cx="4582803" cy="915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pic>
          <p:nvPicPr>
            <p:cNvPr id="64" name="图片 6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58" y="1777"/>
              <a:ext cx="1809" cy="539"/>
            </a:xfrm>
            <a:prstGeom prst="rect">
              <a:avLst/>
            </a:prstGeom>
          </p:spPr>
        </p:pic>
      </p:grpSp>
      <p:grpSp>
        <p:nvGrpSpPr>
          <p:cNvPr id="65" name="组合 64"/>
          <p:cNvGrpSpPr/>
          <p:nvPr/>
        </p:nvGrpSpPr>
        <p:grpSpPr>
          <a:xfrm>
            <a:off x="521970" y="3003550"/>
            <a:ext cx="4118610" cy="1821180"/>
            <a:chOff x="222" y="4753"/>
            <a:chExt cx="6486" cy="2868"/>
          </a:xfrm>
        </p:grpSpPr>
        <p:grpSp>
          <p:nvGrpSpPr>
            <p:cNvPr id="66" name="组合 6"/>
            <p:cNvGrpSpPr/>
            <p:nvPr/>
          </p:nvGrpSpPr>
          <p:grpSpPr>
            <a:xfrm>
              <a:off x="222" y="4753"/>
              <a:ext cx="6486" cy="2868"/>
              <a:chOff x="1238876" y="2052320"/>
              <a:chExt cx="4582803" cy="2519272"/>
            </a:xfrm>
            <a:effectLst>
              <a:outerShdw blurRad="139700" dist="50800" dir="5400000" algn="ctr" rotWithShape="0">
                <a:srgbClr val="000000">
                  <a:alpha val="45000"/>
                </a:srgbClr>
              </a:outerShdw>
            </a:effectLst>
          </p:grpSpPr>
          <p:sp>
            <p:nvSpPr>
              <p:cNvPr id="67" name="矩形: 圆角 25"/>
              <p:cNvSpPr/>
              <p:nvPr/>
            </p:nvSpPr>
            <p:spPr>
              <a:xfrm>
                <a:off x="1238876" y="2550822"/>
                <a:ext cx="4582803" cy="2020770"/>
              </a:xfrm>
              <a:prstGeom prst="roundRect">
                <a:avLst>
                  <a:gd name="adj" fmla="val 526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lumMod val="8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R="0" lvl="0" indent="-285750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90204" pitchFamily="34" charset="0"/>
                  <a:buChar char="•"/>
                  <a:defRPr/>
                </a:pPr>
                <a:r>
                  <a:rPr lang="en-US" altLang="zh-CN" sz="1000" spc="300" dirty="0" smtClean="0">
                    <a:solidFill>
                      <a:schemeClr val="tx1"/>
                    </a:solidFill>
                    <a:latin typeface="PingFang SC Regular" panose="020B0400000000000000" charset="-122"/>
                    <a:ea typeface="PingFang SC Regular" panose="020B0400000000000000" charset="-122"/>
                    <a:cs typeface="PingFang SC Regular" panose="020B0400000000000000" charset="-122"/>
                    <a:sym typeface="+mn-ea"/>
                  </a:rPr>
                  <a:t>国际计算机学会</a:t>
                </a:r>
                <a:r>
                  <a:rPr lang="zh-CN" altLang="en-US" sz="1000" spc="300" dirty="0" smtClean="0">
                    <a:solidFill>
                      <a:schemeClr val="tx1"/>
                    </a:solidFill>
                    <a:latin typeface="PingFang SC Regular" panose="020B0400000000000000" charset="-122"/>
                    <a:ea typeface="PingFang SC Regular" panose="020B0400000000000000" charset="-122"/>
                    <a:cs typeface="PingFang SC Regular" panose="020B0400000000000000" charset="-122"/>
                    <a:sym typeface="+mn-ea"/>
                  </a:rPr>
                  <a:t>，（</a:t>
                </a:r>
                <a:r>
                  <a:rPr lang="en-US" altLang="zh-CN" sz="1000" spc="300" dirty="0" smtClean="0">
                    <a:solidFill>
                      <a:schemeClr val="tx1"/>
                    </a:solidFill>
                    <a:latin typeface="PingFang SC Regular" panose="020B0400000000000000" charset="-122"/>
                    <a:ea typeface="PingFang SC Regular" panose="020B0400000000000000" charset="-122"/>
                    <a:cs typeface="PingFang SC Regular" panose="020B0400000000000000" charset="-122"/>
                  </a:rPr>
                  <a:t>ACM</a:t>
                </a:r>
                <a:r>
                  <a:rPr lang="zh-CN" altLang="en-US" sz="1000" spc="300" dirty="0" smtClean="0">
                    <a:solidFill>
                      <a:schemeClr val="tx1"/>
                    </a:solidFill>
                    <a:latin typeface="PingFang SC Regular" panose="020B0400000000000000" charset="-122"/>
                    <a:ea typeface="PingFang SC Regular" panose="020B0400000000000000" charset="-122"/>
                    <a:cs typeface="PingFang SC Regular" panose="020B0400000000000000" charset="-122"/>
                  </a:rPr>
                  <a:t>，</a:t>
                </a:r>
                <a:r>
                  <a:rPr lang="en-US" altLang="zh-CN" sz="1000" spc="300" dirty="0" smtClean="0">
                    <a:solidFill>
                      <a:schemeClr val="tx1"/>
                    </a:solidFill>
                    <a:latin typeface="PingFang SC Regular" panose="020B0400000000000000" charset="-122"/>
                    <a:ea typeface="PingFang SC Regular" panose="020B0400000000000000" charset="-122"/>
                    <a:cs typeface="PingFang SC Regular" panose="020B0400000000000000" charset="-122"/>
                  </a:rPr>
                  <a:t>Association for Computing Machinery ) </a:t>
                </a:r>
                <a:endParaRPr lang="en-US" altLang="zh-CN" sz="1000" spc="300" dirty="0" smtClean="0">
                  <a:solidFill>
                    <a:schemeClr val="tx1"/>
                  </a:solidFill>
                  <a:latin typeface="PingFang SC Regular" panose="020B0400000000000000" charset="-122"/>
                  <a:ea typeface="PingFang SC Regular" panose="020B0400000000000000" charset="-122"/>
                  <a:cs typeface="PingFang SC Regular" panose="020B0400000000000000" charset="-122"/>
                </a:endParaRPr>
              </a:p>
              <a:p>
                <a:pPr marR="0" lvl="0" indent="-285750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90204" pitchFamily="34" charset="0"/>
                  <a:buChar char="•"/>
                  <a:defRPr/>
                </a:pPr>
                <a:endParaRPr lang="en-US" altLang="zh-CN" sz="1000" spc="300" dirty="0" smtClean="0">
                  <a:solidFill>
                    <a:schemeClr val="tx1"/>
                  </a:solidFill>
                  <a:latin typeface="PingFang SC Regular" panose="020B0400000000000000" charset="-122"/>
                  <a:ea typeface="PingFang SC Regular" panose="020B0400000000000000" charset="-122"/>
                  <a:cs typeface="PingFang SC Regular" panose="020B0400000000000000" charset="-122"/>
                </a:endParaRPr>
              </a:p>
              <a:p>
                <a:pPr marR="0" lvl="0" indent="-285750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90204" pitchFamily="34" charset="0"/>
                  <a:buChar char="•"/>
                  <a:defRPr/>
                </a:pPr>
                <a:r>
                  <a:rPr sz="1000" spc="300" dirty="0" smtClean="0">
                    <a:solidFill>
                      <a:schemeClr val="tx1"/>
                    </a:solidFill>
                    <a:latin typeface="PingFang SC Regular" panose="020B0400000000000000" charset="-122"/>
                    <a:ea typeface="PingFang SC Regular" panose="020B0400000000000000" charset="-122"/>
                    <a:cs typeface="PingFang SC Regular" panose="020B0400000000000000" charset="-122"/>
                  </a:rPr>
                  <a:t>ACM是全世界计算机领域影响力最大的专业学术组织</a:t>
                </a:r>
                <a:r>
                  <a:rPr lang="zh-CN" sz="1000" spc="300" dirty="0" smtClean="0">
                    <a:solidFill>
                      <a:schemeClr val="tx1"/>
                    </a:solidFill>
                    <a:latin typeface="PingFang SC Regular" panose="020B0400000000000000" charset="-122"/>
                    <a:ea typeface="PingFang SC Regular" panose="020B0400000000000000" charset="-122"/>
                    <a:cs typeface="PingFang SC Regular" panose="020B0400000000000000" charset="-122"/>
                  </a:rPr>
                  <a:t>。ACM所评选的图灵奖（A.M. Turing Award）被公认为世界计算机领域的诺贝尔奖。</a:t>
                </a:r>
                <a:endParaRPr lang="zh-CN" sz="1000" spc="300" dirty="0" smtClean="0">
                  <a:solidFill>
                    <a:schemeClr val="tx1"/>
                  </a:solidFill>
                  <a:latin typeface="PingFang SC Regular" panose="020B0400000000000000" charset="-122"/>
                  <a:ea typeface="PingFang SC Regular" panose="020B0400000000000000" charset="-122"/>
                  <a:cs typeface="PingFang SC Regular" panose="020B0400000000000000" charset="-122"/>
                </a:endParaRPr>
              </a:p>
            </p:txBody>
          </p:sp>
          <p:sp>
            <p:nvSpPr>
              <p:cNvPr id="68" name="矩形: 圆角 3"/>
              <p:cNvSpPr/>
              <p:nvPr/>
            </p:nvSpPr>
            <p:spPr>
              <a:xfrm>
                <a:off x="1238876" y="2052320"/>
                <a:ext cx="4582803" cy="548640"/>
              </a:xfrm>
              <a:prstGeom prst="roundRect">
                <a:avLst/>
              </a:prstGeom>
              <a:solidFill>
                <a:srgbClr val="8236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2000" b="1" spc="3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ACM</a:t>
                </a:r>
                <a:endParaRPr lang="en-US" altLang="zh-CN" sz="2000" b="1" spc="3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1238876" y="2550914"/>
                <a:ext cx="4582803" cy="915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pic>
          <p:nvPicPr>
            <p:cNvPr id="70" name="图片 6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84" y="4756"/>
              <a:ext cx="572" cy="572"/>
            </a:xfrm>
            <a:prstGeom prst="rect">
              <a:avLst/>
            </a:prstGeom>
          </p:spPr>
        </p:pic>
      </p:grpSp>
      <p:grpSp>
        <p:nvGrpSpPr>
          <p:cNvPr id="71" name="组合 70"/>
          <p:cNvGrpSpPr/>
          <p:nvPr/>
        </p:nvGrpSpPr>
        <p:grpSpPr>
          <a:xfrm>
            <a:off x="521970" y="4918075"/>
            <a:ext cx="4118610" cy="1821180"/>
            <a:chOff x="222" y="7768"/>
            <a:chExt cx="6486" cy="2868"/>
          </a:xfrm>
        </p:grpSpPr>
        <p:grpSp>
          <p:nvGrpSpPr>
            <p:cNvPr id="72" name="组合 6"/>
            <p:cNvGrpSpPr/>
            <p:nvPr/>
          </p:nvGrpSpPr>
          <p:grpSpPr>
            <a:xfrm>
              <a:off x="222" y="7768"/>
              <a:ext cx="6486" cy="2868"/>
              <a:chOff x="1238876" y="2052320"/>
              <a:chExt cx="4582803" cy="2519272"/>
            </a:xfrm>
            <a:effectLst>
              <a:outerShdw blurRad="139700" dist="50800" dir="5400000" algn="ctr" rotWithShape="0">
                <a:srgbClr val="000000">
                  <a:alpha val="45000"/>
                </a:srgbClr>
              </a:outerShdw>
            </a:effectLst>
          </p:grpSpPr>
          <p:sp>
            <p:nvSpPr>
              <p:cNvPr id="73" name="矩形: 圆角 25"/>
              <p:cNvSpPr/>
              <p:nvPr/>
            </p:nvSpPr>
            <p:spPr>
              <a:xfrm>
                <a:off x="1238876" y="2550822"/>
                <a:ext cx="4582803" cy="2020770"/>
              </a:xfrm>
              <a:prstGeom prst="roundRect">
                <a:avLst>
                  <a:gd name="adj" fmla="val 526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schemeClr val="bg1">
                    <a:lumMod val="8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R="0" lvl="0" indent="-285750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90204" pitchFamily="34" charset="0"/>
                  <a:buChar char="•"/>
                  <a:defRPr/>
                </a:pPr>
                <a:r>
                  <a:rPr lang="en-US" altLang="zh-CN" sz="1000" spc="300" dirty="0" smtClean="0">
                    <a:solidFill>
                      <a:schemeClr val="tx1"/>
                    </a:solidFill>
                    <a:latin typeface="PingFang SC Regular" panose="020B0400000000000000" charset="-122"/>
                    <a:ea typeface="PingFang SC Regular" panose="020B0400000000000000" charset="-122"/>
                    <a:cs typeface="PingFang SC Regular" panose="020B0400000000000000" charset="-122"/>
                  </a:rPr>
                  <a:t>Springer-Verlag，即施普林格，是世界著名的科技期刊、图书出版公司，1842 年在德国柏林创立</a:t>
                </a:r>
                <a:endParaRPr lang="en-US" altLang="zh-CN" sz="1000" spc="300" dirty="0" smtClean="0">
                  <a:solidFill>
                    <a:schemeClr val="tx1"/>
                  </a:solidFill>
                  <a:latin typeface="PingFang SC Regular" panose="020B0400000000000000" charset="-122"/>
                  <a:ea typeface="PingFang SC Regular" panose="020B0400000000000000" charset="-122"/>
                  <a:cs typeface="PingFang SC Regular" panose="020B0400000000000000" charset="-122"/>
                </a:endParaRPr>
              </a:p>
              <a:p>
                <a:pPr marR="0" lvl="0" indent="-285750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90204" pitchFamily="34" charset="0"/>
                  <a:buChar char="•"/>
                  <a:defRPr/>
                </a:pPr>
                <a:endParaRPr lang="en-US" altLang="zh-CN" sz="1000" spc="300" dirty="0" smtClean="0">
                  <a:solidFill>
                    <a:schemeClr val="tx1"/>
                  </a:solidFill>
                  <a:latin typeface="PingFang SC Regular" panose="020B0400000000000000" charset="-122"/>
                  <a:ea typeface="PingFang SC Regular" panose="020B0400000000000000" charset="-122"/>
                  <a:cs typeface="PingFang SC Regular" panose="020B0400000000000000" charset="-122"/>
                </a:endParaRPr>
              </a:p>
              <a:p>
                <a:pPr marR="0" lvl="0" indent="-285750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90204" pitchFamily="34" charset="0"/>
                  <a:buChar char="•"/>
                  <a:defRPr/>
                </a:pPr>
                <a:r>
                  <a:rPr sz="1000" spc="300" dirty="0" smtClean="0">
                    <a:solidFill>
                      <a:schemeClr val="tx1"/>
                    </a:solidFill>
                    <a:latin typeface="PingFang SC Regular" panose="020B0400000000000000" charset="-122"/>
                    <a:ea typeface="PingFang SC Regular" panose="020B0400000000000000" charset="-122"/>
                    <a:cs typeface="PingFang SC Regular" panose="020B0400000000000000" charset="-122"/>
                  </a:rPr>
                  <a:t>作为全球领先的科学、技术和医学出版机构，Springer 拥有超过2900种期刊和300,000本图书</a:t>
                </a:r>
                <a:endParaRPr sz="1000" spc="300" dirty="0" smtClean="0">
                  <a:solidFill>
                    <a:schemeClr val="tx1"/>
                  </a:solidFill>
                  <a:latin typeface="PingFang SC Regular" panose="020B0400000000000000" charset="-122"/>
                  <a:ea typeface="PingFang SC Regular" panose="020B0400000000000000" charset="-122"/>
                  <a:cs typeface="PingFang SC Regular" panose="020B0400000000000000" charset="-122"/>
                </a:endParaRPr>
              </a:p>
            </p:txBody>
          </p:sp>
          <p:sp>
            <p:nvSpPr>
              <p:cNvPr id="74" name="矩形: 圆角 3"/>
              <p:cNvSpPr/>
              <p:nvPr/>
            </p:nvSpPr>
            <p:spPr>
              <a:xfrm>
                <a:off x="1238876" y="2052320"/>
                <a:ext cx="4582803" cy="548640"/>
              </a:xfrm>
              <a:prstGeom prst="roundRect">
                <a:avLst/>
              </a:prstGeom>
              <a:solidFill>
                <a:srgbClr val="8236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2000" b="1" spc="3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Springer</a:t>
                </a:r>
                <a:endParaRPr lang="en-US" altLang="zh-CN" sz="2000" b="1" spc="3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1238876" y="2550914"/>
                <a:ext cx="4582803" cy="915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pic>
          <p:nvPicPr>
            <p:cNvPr id="76" name="图片 7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96" y="7768"/>
              <a:ext cx="1948" cy="567"/>
            </a:xfrm>
            <a:prstGeom prst="rect">
              <a:avLst/>
            </a:prstGeom>
          </p:spPr>
        </p:pic>
      </p:grpSp>
      <p:pic>
        <p:nvPicPr>
          <p:cNvPr id="77" name="图片 7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9100" y="3093085"/>
            <a:ext cx="1143000" cy="1038225"/>
          </a:xfrm>
          <a:prstGeom prst="rect">
            <a:avLst/>
          </a:prstGeom>
        </p:spPr>
      </p:pic>
      <p:pic>
        <p:nvPicPr>
          <p:cNvPr id="78" name="图片 7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625" y="3005455"/>
            <a:ext cx="1682750" cy="1238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3" grpId="0" animBg="1"/>
      <p:bldP spid="7" grpId="0" animBg="1"/>
      <p:bldP spid="8" grpId="0" bldLvl="0" animBg="1"/>
      <p:bldP spid="6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363044" y="848260"/>
            <a:ext cx="10738786" cy="0"/>
          </a:xfrm>
          <a:prstGeom prst="line">
            <a:avLst/>
          </a:prstGeom>
          <a:ln w="28575" cmpd="sng">
            <a:solidFill>
              <a:srgbClr val="6A01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25"/>
          <p:cNvSpPr txBox="1"/>
          <p:nvPr/>
        </p:nvSpPr>
        <p:spPr>
          <a:xfrm>
            <a:off x="1125192" y="370160"/>
            <a:ext cx="1554480" cy="4603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400" spc="300" dirty="0">
                <a:solidFill>
                  <a:schemeClr val="bg1">
                    <a:lumMod val="50000"/>
                  </a:schemeClr>
                </a:solidFill>
                <a:latin typeface="Times New Roman Regular" panose="02020503050405090304" charset="0"/>
                <a:ea typeface="PingFang SC Regular" panose="020B0400000000000000" charset="-122"/>
                <a:cs typeface="Times New Roman Regular" panose="02020503050405090304" charset="0"/>
              </a:rPr>
              <a:t>文献分类</a:t>
            </a:r>
            <a:endParaRPr lang="zh-CN" altLang="en-US" sz="2400" spc="300" dirty="0">
              <a:solidFill>
                <a:schemeClr val="bg1">
                  <a:lumMod val="50000"/>
                </a:schemeClr>
              </a:solidFill>
              <a:latin typeface="Times New Roman Regular" panose="02020503050405090304" charset="0"/>
              <a:ea typeface="PingFang SC Regular" panose="020B0400000000000000" charset="-122"/>
              <a:cs typeface="Times New Roman Regular" panose="02020503050405090304" charset="0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2767485" y="456394"/>
            <a:ext cx="0" cy="2880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9226550" y="6461125"/>
            <a:ext cx="2959100" cy="396875"/>
            <a:chOff x="9259" y="10212"/>
            <a:chExt cx="4660" cy="625"/>
          </a:xfrm>
        </p:grpSpPr>
        <p:sp>
          <p:nvSpPr>
            <p:cNvPr id="21" name="矩形 20"/>
            <p:cNvSpPr/>
            <p:nvPr/>
          </p:nvSpPr>
          <p:spPr>
            <a:xfrm>
              <a:off x="13448" y="10212"/>
              <a:ext cx="471" cy="601"/>
            </a:xfrm>
            <a:prstGeom prst="rect">
              <a:avLst/>
            </a:prstGeom>
            <a:solidFill>
              <a:srgbClr val="6A0160"/>
            </a:solidFill>
            <a:ln>
              <a:solidFill>
                <a:srgbClr val="6A01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9259" y="10212"/>
              <a:ext cx="4660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</a:t>
              </a:r>
              <a:endParaRPr lang="zh-CN" altLang="en-US" sz="1400" dirty="0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3448" y="10257"/>
              <a:ext cx="35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4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</p:grpSp>
      <p:pic>
        <p:nvPicPr>
          <p:cNvPr id="24" name="Picture 4" descr="https://ss1.bdstatic.com/70cFuXSh_Q1YnxGkpoWK1HF6hhy/it/u=895424434,4021804793&amp;fm=27&amp;gp=0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64" y="270910"/>
            <a:ext cx="677359" cy="8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25"/>
          <p:cNvSpPr txBox="1"/>
          <p:nvPr/>
        </p:nvSpPr>
        <p:spPr>
          <a:xfrm>
            <a:off x="2893032" y="370160"/>
            <a:ext cx="4983480" cy="4603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400" spc="300" dirty="0">
                <a:solidFill>
                  <a:srgbClr val="6A0160"/>
                </a:solidFill>
                <a:latin typeface="Times New Roman Regular" panose="02020503050405090304" charset="0"/>
                <a:ea typeface="PingFang SC Regular" panose="020B0400000000000000" charset="-122"/>
                <a:cs typeface="Times New Roman Regular" panose="02020503050405090304" charset="0"/>
              </a:rPr>
              <a:t>会议论文、期刊论文、学位论文</a:t>
            </a:r>
            <a:endParaRPr lang="zh-CN" altLang="en-US" sz="2400" spc="300" dirty="0">
              <a:solidFill>
                <a:srgbClr val="6A0160"/>
              </a:solidFill>
              <a:latin typeface="Times New Roman Regular" panose="02020503050405090304" charset="0"/>
              <a:ea typeface="PingFang SC Regular" panose="020B0400000000000000" charset="-122"/>
              <a:cs typeface="Times New Roman Regular" panose="0202050305040509030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25855" y="1349375"/>
            <a:ext cx="2162810" cy="476250"/>
          </a:xfrm>
          <a:prstGeom prst="rect">
            <a:avLst/>
          </a:prstGeom>
          <a:solidFill>
            <a:srgbClr val="6A0160"/>
          </a:solidFill>
          <a:ln>
            <a:solidFill>
              <a:srgbClr val="6A0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p>
            <a:pPr algn="ctr"/>
            <a:r>
              <a:rPr lang="zh-CN" altLang="en-US" sz="2400" dirty="0">
                <a:latin typeface="PingFang SC Regular" panose="020B0400000000000000" charset="-122"/>
                <a:ea typeface="PingFang SC Regular" panose="020B0400000000000000" charset="-122"/>
              </a:rPr>
              <a:t>① 会议论文</a:t>
            </a:r>
            <a:endParaRPr lang="zh-CN" altLang="en-US" sz="2400" dirty="0"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643370" y="1349375"/>
            <a:ext cx="2162810" cy="476250"/>
          </a:xfrm>
          <a:prstGeom prst="rect">
            <a:avLst/>
          </a:prstGeom>
          <a:solidFill>
            <a:srgbClr val="6A0160"/>
          </a:solidFill>
          <a:ln>
            <a:solidFill>
              <a:srgbClr val="6A0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p>
            <a:pPr algn="ctr"/>
            <a:r>
              <a:rPr lang="zh-CN" altLang="en-US" sz="2400" dirty="0">
                <a:latin typeface="PingFang SC Regular" panose="020B0400000000000000" charset="-122"/>
                <a:ea typeface="PingFang SC Regular" panose="020B0400000000000000" charset="-122"/>
              </a:rPr>
              <a:t>② 期刊论文</a:t>
            </a:r>
            <a:endParaRPr lang="zh-CN" altLang="en-US" sz="2400" dirty="0"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125220" y="3796030"/>
            <a:ext cx="2162810" cy="476250"/>
          </a:xfrm>
          <a:prstGeom prst="rect">
            <a:avLst/>
          </a:prstGeom>
          <a:solidFill>
            <a:srgbClr val="6A0160"/>
          </a:solidFill>
          <a:ln>
            <a:solidFill>
              <a:srgbClr val="6A0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p>
            <a:pPr algn="ctr"/>
            <a:r>
              <a:rPr lang="zh-CN" altLang="en-US" sz="2400" dirty="0">
                <a:latin typeface="PingFang SC Regular" panose="020B0400000000000000" charset="-122"/>
                <a:ea typeface="PingFang SC Regular" panose="020B0400000000000000" charset="-122"/>
              </a:rPr>
              <a:t>③ 学位论文</a:t>
            </a:r>
            <a:endParaRPr lang="zh-CN" altLang="en-US" sz="2400" dirty="0"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643370" y="3796030"/>
            <a:ext cx="2162810" cy="476250"/>
          </a:xfrm>
          <a:prstGeom prst="rect">
            <a:avLst/>
          </a:prstGeom>
          <a:solidFill>
            <a:srgbClr val="6A0160"/>
          </a:solidFill>
          <a:ln>
            <a:solidFill>
              <a:srgbClr val="6A0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p>
            <a:pPr algn="ctr"/>
            <a:r>
              <a:rPr lang="zh-CN" altLang="en-US" sz="2400" dirty="0">
                <a:latin typeface="PingFang SC Regular" panose="020B0400000000000000" charset="-122"/>
                <a:ea typeface="PingFang SC Regular" panose="020B0400000000000000" charset="-122"/>
              </a:rPr>
              <a:t>④ 其他文献</a:t>
            </a:r>
            <a:endParaRPr lang="zh-CN" altLang="en-US" sz="2400" dirty="0"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25220" y="1962150"/>
            <a:ext cx="39789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</a:rPr>
              <a:t>审稿周期短（一般以月为单位）；</a:t>
            </a:r>
            <a:endParaRPr lang="zh-CN" altLang="en-US">
              <a:latin typeface="PingFang SC Regular" panose="020B0400000000000000" charset="-122"/>
              <a:ea typeface="PingFang SC Regular" panose="020B0400000000000000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</a:rPr>
              <a:t>召开会议，被录用文章作者汇报；</a:t>
            </a:r>
            <a:endParaRPr lang="zh-CN" altLang="en-US">
              <a:latin typeface="PingFang SC Regular" panose="020B0400000000000000" charset="-122"/>
              <a:ea typeface="PingFang SC Regular" panose="020B0400000000000000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</a:rPr>
              <a:t>录用多种类型会议论文；</a:t>
            </a:r>
            <a:endParaRPr lang="zh-CN" altLang="en-US">
              <a:latin typeface="PingFang SC Regular" panose="020B0400000000000000" charset="-122"/>
              <a:ea typeface="PingFang SC Regular" panose="020B0400000000000000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</a:rPr>
              <a:t>篇幅相对较短（一般不超过</a:t>
            </a:r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</a:rPr>
              <a:t>12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</a:rPr>
              <a:t>页）。</a:t>
            </a:r>
            <a:endParaRPr lang="en-US" altLang="zh-CN"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643370" y="1962150"/>
            <a:ext cx="72726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</a:rPr>
              <a:t>审稿周期短长（一般以年为单位）；</a:t>
            </a:r>
            <a:endParaRPr lang="zh-CN" altLang="en-US">
              <a:latin typeface="PingFang SC Regular" panose="020B0400000000000000" charset="-122"/>
              <a:ea typeface="PingFang SC Regular" panose="020B0400000000000000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</a:rPr>
              <a:t>录用即出版；</a:t>
            </a:r>
            <a:endParaRPr lang="zh-CN" altLang="en-US">
              <a:latin typeface="PingFang SC Regular" panose="020B0400000000000000" charset="-122"/>
              <a:ea typeface="PingFang SC Regular" panose="020B0400000000000000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</a:rPr>
              <a:t>篇幅相对较长（</a:t>
            </a:r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</a:rPr>
              <a:t>20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</a:rPr>
              <a:t>页左右，或更长）。</a:t>
            </a:r>
            <a:endParaRPr lang="zh-CN" altLang="en-US"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125220" y="4489450"/>
            <a:ext cx="51727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</a:rPr>
              <a:t>为获得某种学位而撰写的论文；</a:t>
            </a:r>
            <a:endParaRPr lang="zh-CN" altLang="en-US">
              <a:latin typeface="PingFang SC Regular" panose="020B0400000000000000" charset="-122"/>
              <a:ea typeface="PingFang SC Regular" panose="020B0400000000000000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</a:rPr>
              <a:t>一般分为学士、硕士和博士论文；</a:t>
            </a:r>
            <a:endParaRPr lang="zh-CN" altLang="en-US">
              <a:latin typeface="PingFang SC Regular" panose="020B0400000000000000" charset="-122"/>
              <a:ea typeface="PingFang SC Regular" panose="020B0400000000000000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</a:rPr>
              <a:t>一般不在刊物上发表，通过学位授予单位获取。</a:t>
            </a:r>
            <a:endParaRPr lang="zh-CN" altLang="en-US"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718935" y="4489450"/>
            <a:ext cx="51727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</a:rPr>
              <a:t>图书；</a:t>
            </a:r>
            <a:endParaRPr lang="zh-CN" altLang="en-US">
              <a:latin typeface="PingFang SC Regular" panose="020B0400000000000000" charset="-122"/>
              <a:ea typeface="PingFang SC Regular" panose="020B0400000000000000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</a:rPr>
              <a:t>国际（国家）标准；</a:t>
            </a:r>
            <a:endParaRPr lang="zh-CN" altLang="en-US">
              <a:latin typeface="PingFang SC Regular" panose="020B0400000000000000" charset="-122"/>
              <a:ea typeface="PingFang SC Regular" panose="020B0400000000000000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</a:rPr>
              <a:t>专利；</a:t>
            </a:r>
            <a:endParaRPr lang="zh-CN" altLang="en-US">
              <a:latin typeface="PingFang SC Regular" panose="020B0400000000000000" charset="-122"/>
              <a:ea typeface="PingFang SC Regular" panose="020B0400000000000000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</a:rPr>
              <a:t>...</a:t>
            </a:r>
            <a:endParaRPr lang="en-US" altLang="zh-CN"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311275" y="2536825"/>
            <a:ext cx="9443720" cy="20123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en-US" altLang="zh-CN" sz="2000" b="1" i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ingFang SC Semibold" panose="020B0400000000000000" charset="-122"/>
              <a:ea typeface="PingFang SC Semibold" panose="020B0400000000000000" charset="-122"/>
              <a:cs typeface="PingFang SC Regular" panose="020B0400000000000000" charset="-122"/>
            </a:endParaRPr>
          </a:p>
          <a:p>
            <a:pPr algn="l"/>
            <a:r>
              <a:rPr lang="en-US" altLang="zh-CN" sz="2000" b="1" i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ingFang SC Semibold" panose="020B0400000000000000" charset="-122"/>
                <a:ea typeface="PingFang SC Semibold" panose="020B0400000000000000" charset="-122"/>
                <a:cs typeface="PingFang SC Regular" panose="020B0400000000000000" charset="-122"/>
              </a:rPr>
              <a:t>    </a:t>
            </a:r>
            <a:r>
              <a:rPr lang="en-US" altLang="zh-CN" sz="2000" b="1" i="1" dirty="0">
                <a:ln>
                  <a:solidFill>
                    <a:sysClr val="windowText" lastClr="000000"/>
                  </a:solidFill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ingFang SC Semibold" panose="020B0400000000000000" charset="-122"/>
                <a:ea typeface="PingFang SC Semibold" panose="020B0400000000000000" charset="-122"/>
                <a:cs typeface="PingFang SC Regular" panose="020B0400000000000000" charset="-122"/>
              </a:rPr>
              <a:t>TIP 1</a:t>
            </a:r>
            <a:r>
              <a:rPr lang="en-US" altLang="zh-CN" sz="2000" b="1" i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ingFang SC Semibold" panose="020B0400000000000000" charset="-122"/>
                <a:ea typeface="PingFang SC Semibold" panose="020B0400000000000000" charset="-122"/>
                <a:cs typeface="PingFang SC Regular" panose="020B0400000000000000" charset="-122"/>
              </a:rPr>
              <a:t>:</a:t>
            </a:r>
            <a:r>
              <a:rPr lang="en-US" altLang="zh-CN" sz="2000" b="1" dirty="0">
                <a:solidFill>
                  <a:schemeClr val="bg2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 </a:t>
            </a:r>
            <a:r>
              <a:rPr lang="zh-CN" altLang="en-US" sz="20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计算机领域更注重会议论文</a:t>
            </a:r>
            <a:r>
              <a:rPr lang="zh-CN" altLang="en-US" sz="2000" b="1" dirty="0">
                <a:solidFill>
                  <a:schemeClr val="bg2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，因为</a:t>
            </a:r>
            <a:r>
              <a:rPr lang="zh-CN" alt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计算机技术更新速度快</a:t>
            </a:r>
            <a:r>
              <a:rPr lang="zh-CN" altLang="en-US" sz="2000" b="1" dirty="0">
                <a:solidFill>
                  <a:schemeClr val="bg2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，更适合审稿周期相对较短的会议论文，而期刊审稿周期过长跟不上技术更新节奏。</a:t>
            </a:r>
            <a:endParaRPr lang="zh-CN" altLang="en-US" sz="2000" b="1" dirty="0">
              <a:solidFill>
                <a:schemeClr val="bg2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algn="l"/>
            <a:endParaRPr lang="zh-CN" altLang="en-US" sz="2000" b="1" dirty="0">
              <a:solidFill>
                <a:schemeClr val="bg2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algn="l"/>
            <a:r>
              <a:rPr lang="en-US" altLang="zh-CN" sz="2000" b="1" i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ingFang SC Semibold" panose="020B0400000000000000" charset="-122"/>
                <a:ea typeface="PingFang SC Semibold" panose="020B0400000000000000" charset="-122"/>
                <a:cs typeface="PingFang SC Regular" panose="020B0400000000000000" charset="-122"/>
              </a:rPr>
              <a:t>    </a:t>
            </a:r>
            <a:r>
              <a:rPr lang="en-US" altLang="zh-CN" sz="2000" b="1" i="1" dirty="0">
                <a:ln>
                  <a:solidFill>
                    <a:sysClr val="windowText" lastClr="000000"/>
                  </a:solidFill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ingFang SC Semibold" panose="020B0400000000000000" charset="-122"/>
                <a:ea typeface="PingFang SC Semibold" panose="020B0400000000000000" charset="-122"/>
                <a:cs typeface="PingFang SC Regular" panose="020B0400000000000000" charset="-122"/>
              </a:rPr>
              <a:t>TIP2</a:t>
            </a:r>
            <a:r>
              <a:rPr lang="en-US" altLang="zh-CN" sz="2000" b="1" i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ingFang SC Semibold" panose="020B0400000000000000" charset="-122"/>
                <a:ea typeface="PingFang SC Semibold" panose="020B0400000000000000" charset="-122"/>
                <a:cs typeface="PingFang SC Regular" panose="020B0400000000000000" charset="-122"/>
              </a:rPr>
              <a:t>:</a:t>
            </a:r>
            <a:r>
              <a:rPr lang="en-US" altLang="zh-CN" sz="2000" b="1" dirty="0">
                <a:solidFill>
                  <a:schemeClr val="bg2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 </a:t>
            </a:r>
            <a:r>
              <a:rPr lang="zh-CN" altLang="en-US" sz="2000" b="1" dirty="0">
                <a:solidFill>
                  <a:schemeClr val="bg2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学院要求在撰写硕士毕业论文时如需引用相关的学位论文，</a:t>
            </a:r>
            <a:r>
              <a:rPr lang="zh-CN" alt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只能引用博士学位论文。</a:t>
            </a:r>
            <a:endParaRPr lang="zh-CN" altLang="en-US" sz="2000" b="1" dirty="0">
              <a:solidFill>
                <a:schemeClr val="bg2"/>
              </a:solidFill>
            </a:endParaRPr>
          </a:p>
          <a:p>
            <a:pPr algn="l"/>
            <a:endParaRPr lang="zh-CN" altLang="en-US" sz="2000" b="1" dirty="0">
              <a:solidFill>
                <a:schemeClr val="bg2"/>
              </a:solidFill>
            </a:endParaRPr>
          </a:p>
        </p:txBody>
      </p:sp>
      <p:pic>
        <p:nvPicPr>
          <p:cNvPr id="33" name="图片 32" descr="小贴士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1275" y="2685415"/>
            <a:ext cx="382905" cy="382905"/>
          </a:xfrm>
          <a:prstGeom prst="rect">
            <a:avLst/>
          </a:prstGeom>
        </p:spPr>
      </p:pic>
      <p:pic>
        <p:nvPicPr>
          <p:cNvPr id="34" name="图片 33" descr="小贴士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3345" y="3587115"/>
            <a:ext cx="382905" cy="382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147779" y="848260"/>
            <a:ext cx="10738786" cy="0"/>
          </a:xfrm>
          <a:prstGeom prst="line">
            <a:avLst/>
          </a:prstGeom>
          <a:ln w="28575" cmpd="sng">
            <a:solidFill>
              <a:srgbClr val="6A01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25"/>
          <p:cNvSpPr txBox="1"/>
          <p:nvPr/>
        </p:nvSpPr>
        <p:spPr>
          <a:xfrm>
            <a:off x="1125192" y="370160"/>
            <a:ext cx="1554480" cy="4603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400" spc="300" dirty="0">
                <a:solidFill>
                  <a:schemeClr val="bg1">
                    <a:lumMod val="50000"/>
                  </a:schemeClr>
                </a:solidFill>
                <a:latin typeface="Times New Roman Regular" panose="02020503050405090304" charset="0"/>
                <a:ea typeface="PingFang SC Regular" panose="020B0400000000000000" charset="-122"/>
                <a:cs typeface="Times New Roman Regular" panose="02020503050405090304" charset="0"/>
              </a:rPr>
              <a:t>文献分类</a:t>
            </a:r>
            <a:endParaRPr lang="zh-CN" altLang="en-US" sz="2400" spc="300" dirty="0">
              <a:solidFill>
                <a:schemeClr val="bg1">
                  <a:lumMod val="50000"/>
                </a:schemeClr>
              </a:solidFill>
              <a:latin typeface="Times New Roman Regular" panose="02020503050405090304" charset="0"/>
              <a:ea typeface="PingFang SC Regular" panose="020B0400000000000000" charset="-122"/>
              <a:cs typeface="Times New Roman Regular" panose="02020503050405090304" charset="0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2767485" y="456394"/>
            <a:ext cx="0" cy="2880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9226550" y="6461125"/>
            <a:ext cx="2959100" cy="396875"/>
            <a:chOff x="9259" y="10212"/>
            <a:chExt cx="4660" cy="625"/>
          </a:xfrm>
        </p:grpSpPr>
        <p:sp>
          <p:nvSpPr>
            <p:cNvPr id="21" name="矩形 20"/>
            <p:cNvSpPr/>
            <p:nvPr/>
          </p:nvSpPr>
          <p:spPr>
            <a:xfrm>
              <a:off x="13448" y="10212"/>
              <a:ext cx="471" cy="601"/>
            </a:xfrm>
            <a:prstGeom prst="rect">
              <a:avLst/>
            </a:prstGeom>
            <a:solidFill>
              <a:srgbClr val="6A0160"/>
            </a:solidFill>
            <a:ln>
              <a:solidFill>
                <a:srgbClr val="6A01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9259" y="10212"/>
              <a:ext cx="4660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</a:t>
              </a:r>
              <a:endParaRPr lang="zh-CN" altLang="en-US" sz="1400" dirty="0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3448" y="10257"/>
              <a:ext cx="35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5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</p:grpSp>
      <p:pic>
        <p:nvPicPr>
          <p:cNvPr id="24" name="Picture 4" descr="https://ss1.bdstatic.com/70cFuXSh_Q1YnxGkpoWK1HF6hhy/it/u=895424434,4021804793&amp;fm=27&amp;gp=0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64" y="270910"/>
            <a:ext cx="677359" cy="8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25"/>
          <p:cNvSpPr txBox="1"/>
          <p:nvPr/>
        </p:nvSpPr>
        <p:spPr>
          <a:xfrm>
            <a:off x="2893032" y="370160"/>
            <a:ext cx="4645025" cy="4603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rgbClr val="6A0160"/>
                </a:solidFill>
                <a:latin typeface="Times New Roman Regular" panose="02020503050405090304" charset="0"/>
                <a:ea typeface="PingFang SC Regular" panose="020B0400000000000000" charset="-122"/>
                <a:cs typeface="Times New Roman Regular" panose="02020503050405090304" charset="0"/>
              </a:rPr>
              <a:t>CCF</a:t>
            </a:r>
            <a:r>
              <a:rPr lang="zh-CN" altLang="en-US" sz="2400" spc="300" dirty="0">
                <a:solidFill>
                  <a:srgbClr val="6A0160"/>
                </a:solidFill>
                <a:latin typeface="Times New Roman Regular" panose="02020503050405090304" charset="0"/>
                <a:ea typeface="PingFang SC Regular" panose="020B0400000000000000" charset="-122"/>
                <a:cs typeface="Times New Roman Regular" panose="02020503050405090304" charset="0"/>
              </a:rPr>
              <a:t>推荐会议与期刊（部分）</a:t>
            </a:r>
            <a:endParaRPr lang="zh-CN" altLang="en-US" sz="2400" spc="300" dirty="0">
              <a:solidFill>
                <a:srgbClr val="6A0160"/>
              </a:solidFill>
              <a:latin typeface="Times New Roman Regular" panose="02020503050405090304" charset="0"/>
              <a:ea typeface="PingFang SC Regular" panose="020B0400000000000000" charset="-122"/>
              <a:cs typeface="Times New Roman Regular" panose="02020503050405090304" charset="0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3"/>
            </p:custDataLst>
          </p:nvPr>
        </p:nvGraphicFramePr>
        <p:xfrm>
          <a:off x="605155" y="1797685"/>
          <a:ext cx="11221720" cy="4829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1840"/>
                <a:gridCol w="3734435"/>
                <a:gridCol w="2925445"/>
              </a:tblGrid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 b="0">
                          <a:latin typeface="PingFang SC Regular" panose="020B0400000000000000" charset="-122"/>
                          <a:ea typeface="PingFang SC Regular" panose="020B0400000000000000" charset="-122"/>
                        </a:rPr>
                        <a:t>计算机研究领域划分</a:t>
                      </a:r>
                      <a:endParaRPr lang="zh-CN" altLang="en-US" sz="2000" b="0">
                        <a:latin typeface="PingFang SC Regular" panose="020B0400000000000000" charset="-122"/>
                        <a:ea typeface="PingFang SC Regular" panose="020B04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 b="0">
                          <a:latin typeface="PingFang SC Regular" panose="020B0400000000000000" charset="-122"/>
                          <a:ea typeface="PingFang SC Regular" panose="020B0400000000000000" charset="-122"/>
                        </a:rPr>
                        <a:t>会议 </a:t>
                      </a:r>
                      <a:r>
                        <a:rPr lang="en-US" altLang="zh-CN" sz="2000" b="0">
                          <a:latin typeface="PingFang SC Regular" panose="020B0400000000000000" charset="-122"/>
                          <a:ea typeface="PingFang SC Regular" panose="020B0400000000000000" charset="-122"/>
                        </a:rPr>
                        <a:t>(A</a:t>
                      </a:r>
                      <a:r>
                        <a:rPr lang="zh-CN" altLang="en-US" sz="2000" b="0">
                          <a:latin typeface="PingFang SC Regular" panose="020B0400000000000000" charset="-122"/>
                          <a:ea typeface="PingFang SC Regular" panose="020B0400000000000000" charset="-122"/>
                        </a:rPr>
                        <a:t>类</a:t>
                      </a:r>
                      <a:r>
                        <a:rPr lang="en-US" altLang="zh-CN" sz="2000" b="0">
                          <a:latin typeface="PingFang SC Regular" panose="020B0400000000000000" charset="-122"/>
                          <a:ea typeface="PingFang SC Regular" panose="020B0400000000000000" charset="-122"/>
                        </a:rPr>
                        <a:t>)</a:t>
                      </a:r>
                      <a:endParaRPr lang="en-US" altLang="zh-CN" sz="2000" b="0">
                        <a:latin typeface="PingFang SC Regular" panose="020B0400000000000000" charset="-122"/>
                        <a:ea typeface="PingFang SC Regular" panose="020B04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 b="0">
                          <a:latin typeface="PingFang SC Regular" panose="020B0400000000000000" charset="-122"/>
                          <a:ea typeface="PingFang SC Regular" panose="020B0400000000000000" charset="-122"/>
                        </a:rPr>
                        <a:t>期刊 </a:t>
                      </a:r>
                      <a:r>
                        <a:rPr lang="en-US" altLang="zh-CN" sz="2000" b="0">
                          <a:latin typeface="PingFang SC Regular" panose="020B0400000000000000" charset="-122"/>
                          <a:ea typeface="PingFang SC Regular" panose="020B0400000000000000" charset="-122"/>
                          <a:sym typeface="+mn-ea"/>
                        </a:rPr>
                        <a:t>(A</a:t>
                      </a:r>
                      <a:r>
                        <a:rPr lang="zh-CN" altLang="en-US" sz="2000" b="0">
                          <a:latin typeface="PingFang SC Regular" panose="020B0400000000000000" charset="-122"/>
                          <a:ea typeface="PingFang SC Regular" panose="020B0400000000000000" charset="-122"/>
                          <a:sym typeface="+mn-ea"/>
                        </a:rPr>
                        <a:t>类</a:t>
                      </a:r>
                      <a:r>
                        <a:rPr lang="en-US" altLang="zh-CN" sz="2000" b="0">
                          <a:latin typeface="PingFang SC Regular" panose="020B0400000000000000" charset="-122"/>
                          <a:ea typeface="PingFang SC Regular" panose="020B0400000000000000" charset="-122"/>
                          <a:sym typeface="+mn-ea"/>
                        </a:rPr>
                        <a:t>)</a:t>
                      </a:r>
                      <a:endParaRPr lang="zh-CN" altLang="en-US" sz="2000" b="0">
                        <a:latin typeface="PingFang SC Regular" panose="020B0400000000000000" charset="-122"/>
                        <a:ea typeface="PingFang SC Regular" panose="020B0400000000000000" charset="-122"/>
                      </a:endParaRPr>
                    </a:p>
                  </a:txBody>
                  <a:tcPr/>
                </a:tc>
              </a:tr>
              <a:tr h="397510">
                <a:tc>
                  <a:txBody>
                    <a:bodyPr/>
                    <a:p>
                      <a:pPr marL="0" lvl="1">
                        <a:buNone/>
                      </a:pPr>
                      <a:r>
                        <a:rPr lang="zh-CN" altLang="en-US" sz="1800" dirty="0">
                          <a:latin typeface="PingFang SC Regular" panose="020B0400000000000000" charset="-122"/>
                          <a:ea typeface="PingFang SC Regular" panose="020B0400000000000000" charset="-122"/>
                          <a:sym typeface="+mn-ea"/>
                        </a:rPr>
                        <a:t>计算机体系结构/并行与分布计算/存储系统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PPoPP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HPCA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TOCS</a:t>
                      </a:r>
                      <a:r>
                        <a:rPr lang="zh-CN" altLang="en-US" sz="1800">
                          <a:sym typeface="+mn-ea"/>
                        </a:rPr>
                        <a:t>、</a:t>
                      </a:r>
                      <a:r>
                        <a:rPr lang="en-US" altLang="zh-CN" sz="1800">
                          <a:sym typeface="+mn-ea"/>
                        </a:rPr>
                        <a:t>TOS</a:t>
                      </a:r>
                      <a:endParaRPr lang="zh-CN" altLang="en-US"/>
                    </a:p>
                  </a:txBody>
                  <a:tcPr/>
                </a:tc>
              </a:tr>
              <a:tr h="39751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PingFang SC Regular" panose="020B0400000000000000" charset="-122"/>
                          <a:ea typeface="PingFang SC Regular" panose="020B0400000000000000" charset="-122"/>
                          <a:sym typeface="+mn-ea"/>
                        </a:rPr>
                        <a:t>计算机网络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MobiCom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INFOCOM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TMC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TON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JSAC</a:t>
                      </a:r>
                      <a:endParaRPr lang="en-US" altLang="zh-CN"/>
                    </a:p>
                  </a:txBody>
                  <a:tcPr/>
                </a:tc>
              </a:tr>
              <a:tr h="39751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PingFang SC Regular" panose="020B0400000000000000" charset="-122"/>
                          <a:ea typeface="PingFang SC Regular" panose="020B0400000000000000" charset="-122"/>
                          <a:sym typeface="+mn-ea"/>
                        </a:rPr>
                        <a:t>网络与信息安全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CCS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S&amp;P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TDSC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TIFS</a:t>
                      </a:r>
                      <a:endParaRPr lang="en-US" altLang="zh-CN"/>
                    </a:p>
                  </a:txBody>
                  <a:tcPr/>
                </a:tc>
              </a:tr>
              <a:tr h="397510">
                <a:tc>
                  <a:txBody>
                    <a:bodyPr/>
                    <a:p>
                      <a:pPr marL="0" lvl="1">
                        <a:buNone/>
                      </a:pPr>
                      <a:r>
                        <a:rPr lang="zh-CN" altLang="en-US" sz="1800" dirty="0">
                          <a:latin typeface="PingFang SC Regular" panose="020B0400000000000000" charset="-122"/>
                          <a:ea typeface="PingFang SC Regular" panose="020B0400000000000000" charset="-122"/>
                          <a:sym typeface="+mn-ea"/>
                        </a:rPr>
                        <a:t>软件工程/系统软件/程序设计语言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ICSE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 sz="1800">
                          <a:sym typeface="+mn-ea"/>
                        </a:rPr>
                        <a:t>POPL</a:t>
                      </a:r>
                      <a:r>
                        <a:rPr lang="zh-CN" altLang="en-US" sz="1800">
                          <a:sym typeface="+mn-ea"/>
                        </a:rPr>
                        <a:t>、</a:t>
                      </a:r>
                      <a:r>
                        <a:rPr lang="en-US" altLang="zh-CN" sz="1800">
                          <a:sym typeface="+mn-ea"/>
                        </a:rPr>
                        <a:t>ISSTA</a:t>
                      </a:r>
                      <a:r>
                        <a:rPr lang="zh-CN" altLang="en-US" sz="1800">
                          <a:sym typeface="+mn-ea"/>
                        </a:rPr>
                        <a:t>、</a:t>
                      </a:r>
                      <a:r>
                        <a:rPr lang="en-US" altLang="zh-CN" sz="1800">
                          <a:sym typeface="+mn-ea"/>
                        </a:rPr>
                        <a:t>FSE/ESEC</a:t>
                      </a:r>
                      <a:endParaRPr lang="en-US" altLang="zh-CN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TSE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TOPLAS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TOSEM</a:t>
                      </a:r>
                      <a:endParaRPr lang="en-US" altLang="zh-CN"/>
                    </a:p>
                  </a:txBody>
                  <a:tcPr/>
                </a:tc>
              </a:tr>
              <a:tr h="39751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PingFang SC Regular" panose="020B0400000000000000" charset="-122"/>
                          <a:ea typeface="PingFang SC Regular" panose="020B0400000000000000" charset="-122"/>
                          <a:sym typeface="+mn-ea"/>
                        </a:rPr>
                        <a:t>数据库/数据挖掘/内容检索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ICDE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SIGMOD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SIGKDD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TODS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TOIS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TKDE</a:t>
                      </a:r>
                      <a:endParaRPr lang="en-US" altLang="zh-CN"/>
                    </a:p>
                  </a:txBody>
                  <a:tcPr/>
                </a:tc>
              </a:tr>
              <a:tr h="39751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PingFang SC Regular" panose="020B0400000000000000" charset="-122"/>
                          <a:ea typeface="PingFang SC Regular" panose="020B0400000000000000" charset="-122"/>
                          <a:sym typeface="+mn-ea"/>
                        </a:rPr>
                        <a:t>计算机科学理论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STOC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CAV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TIT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IANDC</a:t>
                      </a:r>
                      <a:endParaRPr lang="en-US" altLang="zh-CN"/>
                    </a:p>
                  </a:txBody>
                  <a:tcPr/>
                </a:tc>
              </a:tr>
              <a:tr h="39751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PingFang SC Regular" panose="020B0400000000000000" charset="-122"/>
                          <a:ea typeface="PingFang SC Regular" panose="020B0400000000000000" charset="-122"/>
                          <a:sym typeface="+mn-ea"/>
                        </a:rPr>
                        <a:t>计算机图形学与多媒体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VR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ACM MM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IEEE VIS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TOG</a:t>
                      </a:r>
                      <a:r>
                        <a:rPr lang="zh-CN" altLang="en-US" sz="1800">
                          <a:sym typeface="+mn-ea"/>
                        </a:rPr>
                        <a:t>、</a:t>
                      </a:r>
                      <a:r>
                        <a:rPr lang="en-US" altLang="zh-CN" sz="1800">
                          <a:sym typeface="+mn-ea"/>
                        </a:rPr>
                        <a:t>TIP</a:t>
                      </a:r>
                      <a:r>
                        <a:rPr lang="zh-CN" altLang="en-US" sz="1800">
                          <a:sym typeface="+mn-ea"/>
                        </a:rPr>
                        <a:t>、</a:t>
                      </a:r>
                      <a:r>
                        <a:rPr lang="en-US" altLang="zh-CN" sz="1800">
                          <a:sym typeface="+mn-ea"/>
                        </a:rPr>
                        <a:t>TVCG</a:t>
                      </a:r>
                      <a:endParaRPr lang="zh-CN" altLang="en-US"/>
                    </a:p>
                  </a:txBody>
                  <a:tcPr/>
                </a:tc>
              </a:tr>
              <a:tr h="39751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PingFang SC Regular" panose="020B0400000000000000" charset="-122"/>
                          <a:ea typeface="PingFang SC Regular" panose="020B0400000000000000" charset="-122"/>
                          <a:sym typeface="+mn-ea"/>
                        </a:rPr>
                        <a:t>人工智能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AAAI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CVPR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ICML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IJCAI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AI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IJCV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JMLR</a:t>
                      </a:r>
                      <a:endParaRPr lang="en-US" altLang="zh-CN"/>
                    </a:p>
                  </a:txBody>
                  <a:tcPr/>
                </a:tc>
              </a:tr>
              <a:tr h="39751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PingFang SC Regular" panose="020B0400000000000000" charset="-122"/>
                          <a:ea typeface="PingFang SC Regular" panose="020B0400000000000000" charset="-122"/>
                          <a:sym typeface="+mn-ea"/>
                        </a:rPr>
                        <a:t>人机交互与普适计算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CSCW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CHI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TOCHI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IJHCS</a:t>
                      </a:r>
                      <a:endParaRPr lang="zh-CN" altLang="en-US"/>
                    </a:p>
                  </a:txBody>
                  <a:tcPr/>
                </a:tc>
              </a:tr>
              <a:tr h="39751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PingFang SC Regular" panose="020B0400000000000000" charset="-122"/>
                          <a:ea typeface="PingFang SC Regular" panose="020B0400000000000000" charset="-122"/>
                          <a:sym typeface="+mn-ea"/>
                        </a:rPr>
                        <a:t>交叉/综合/新兴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WWW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RTSS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JACM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605155" y="1168400"/>
            <a:ext cx="3303905" cy="476250"/>
          </a:xfrm>
          <a:prstGeom prst="rect">
            <a:avLst/>
          </a:prstGeom>
          <a:solidFill>
            <a:srgbClr val="6A0160"/>
          </a:solidFill>
          <a:ln>
            <a:solidFill>
              <a:srgbClr val="6A0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p>
            <a:pPr algn="ctr"/>
            <a:r>
              <a:rPr lang="zh-CN" altLang="en-US" sz="2800" dirty="0">
                <a:latin typeface="PingFang SC Regular" panose="020B0400000000000000" charset="-122"/>
                <a:ea typeface="PingFang SC Regular" panose="020B0400000000000000" charset="-122"/>
              </a:rPr>
              <a:t>国际会议与期刊</a:t>
            </a:r>
            <a:endParaRPr lang="zh-CN" altLang="en-US" sz="2800" dirty="0"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5155" y="6489700"/>
            <a:ext cx="684403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hlinkClick r:id="rId4" action="ppaction://hlinkfile"/>
              </a:rPr>
              <a:t>https://www.ccf.org.cn/Focus/2019-04-25/663625.shtml</a:t>
            </a:r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147779" y="848260"/>
            <a:ext cx="10738786" cy="0"/>
          </a:xfrm>
          <a:prstGeom prst="line">
            <a:avLst/>
          </a:prstGeom>
          <a:ln w="28575" cmpd="sng">
            <a:solidFill>
              <a:srgbClr val="6A01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25"/>
          <p:cNvSpPr txBox="1"/>
          <p:nvPr/>
        </p:nvSpPr>
        <p:spPr>
          <a:xfrm>
            <a:off x="1125192" y="370160"/>
            <a:ext cx="1554480" cy="4603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400" spc="300" dirty="0">
                <a:solidFill>
                  <a:schemeClr val="bg1">
                    <a:lumMod val="50000"/>
                  </a:schemeClr>
                </a:solidFill>
                <a:latin typeface="Times New Roman Regular" panose="02020503050405090304" charset="0"/>
                <a:ea typeface="PingFang SC Regular" panose="020B0400000000000000" charset="-122"/>
                <a:cs typeface="Times New Roman Regular" panose="02020503050405090304" charset="0"/>
              </a:rPr>
              <a:t>文献分类</a:t>
            </a:r>
            <a:endParaRPr lang="zh-CN" altLang="en-US" sz="2400" spc="300" dirty="0">
              <a:solidFill>
                <a:schemeClr val="bg1">
                  <a:lumMod val="50000"/>
                </a:schemeClr>
              </a:solidFill>
              <a:latin typeface="Times New Roman Regular" panose="02020503050405090304" charset="0"/>
              <a:ea typeface="PingFang SC Regular" panose="020B0400000000000000" charset="-122"/>
              <a:cs typeface="Times New Roman Regular" panose="02020503050405090304" charset="0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2767485" y="456394"/>
            <a:ext cx="0" cy="2880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9226550" y="6461125"/>
            <a:ext cx="2959100" cy="396875"/>
            <a:chOff x="9259" y="10212"/>
            <a:chExt cx="4660" cy="625"/>
          </a:xfrm>
        </p:grpSpPr>
        <p:sp>
          <p:nvSpPr>
            <p:cNvPr id="21" name="矩形 20"/>
            <p:cNvSpPr/>
            <p:nvPr/>
          </p:nvSpPr>
          <p:spPr>
            <a:xfrm>
              <a:off x="13448" y="10212"/>
              <a:ext cx="471" cy="601"/>
            </a:xfrm>
            <a:prstGeom prst="rect">
              <a:avLst/>
            </a:prstGeom>
            <a:solidFill>
              <a:srgbClr val="6A0160"/>
            </a:solidFill>
            <a:ln>
              <a:solidFill>
                <a:srgbClr val="6A01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9259" y="10212"/>
              <a:ext cx="4660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</a:t>
              </a:r>
              <a:endParaRPr lang="zh-CN" altLang="en-US" sz="1400" dirty="0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3448" y="10257"/>
              <a:ext cx="35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6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</p:grpSp>
      <p:pic>
        <p:nvPicPr>
          <p:cNvPr id="24" name="Picture 4" descr="https://ss1.bdstatic.com/70cFuXSh_Q1YnxGkpoWK1HF6hhy/it/u=895424434,4021804793&amp;fm=27&amp;gp=0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64" y="270910"/>
            <a:ext cx="677359" cy="8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25"/>
          <p:cNvSpPr txBox="1"/>
          <p:nvPr/>
        </p:nvSpPr>
        <p:spPr>
          <a:xfrm>
            <a:off x="2893032" y="370160"/>
            <a:ext cx="4645025" cy="4603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rgbClr val="6A0160"/>
                </a:solidFill>
                <a:latin typeface="Times New Roman Regular" panose="02020503050405090304" charset="0"/>
                <a:ea typeface="PingFang SC Regular" panose="020B0400000000000000" charset="-122"/>
                <a:cs typeface="Times New Roman Regular" panose="02020503050405090304" charset="0"/>
              </a:rPr>
              <a:t>CCF</a:t>
            </a:r>
            <a:r>
              <a:rPr lang="zh-CN" altLang="en-US" sz="2400" spc="300" dirty="0">
                <a:solidFill>
                  <a:srgbClr val="6A0160"/>
                </a:solidFill>
                <a:latin typeface="Times New Roman Regular" panose="02020503050405090304" charset="0"/>
                <a:ea typeface="PingFang SC Regular" panose="020B0400000000000000" charset="-122"/>
                <a:cs typeface="Times New Roman Regular" panose="02020503050405090304" charset="0"/>
              </a:rPr>
              <a:t>推荐会议与期刊（部分）</a:t>
            </a:r>
            <a:endParaRPr lang="zh-CN" altLang="en-US" sz="2400" spc="300" dirty="0">
              <a:solidFill>
                <a:srgbClr val="6A0160"/>
              </a:solidFill>
              <a:latin typeface="Times New Roman Regular" panose="02020503050405090304" charset="0"/>
              <a:ea typeface="PingFang SC Regular" panose="020B0400000000000000" charset="-122"/>
              <a:cs typeface="Times New Roman Regular" panose="02020503050405090304" charset="0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3"/>
            </p:custDataLst>
          </p:nvPr>
        </p:nvGraphicFramePr>
        <p:xfrm>
          <a:off x="605155" y="1797685"/>
          <a:ext cx="11221720" cy="443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1840"/>
                <a:gridCol w="3734435"/>
                <a:gridCol w="2925445"/>
              </a:tblGrid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b="0">
                          <a:latin typeface="PingFang SC Regular" panose="020B0400000000000000" charset="-122"/>
                          <a:ea typeface="PingFang SC Regular" panose="020B0400000000000000" charset="-122"/>
                        </a:rPr>
                        <a:t>A</a:t>
                      </a:r>
                      <a:r>
                        <a:rPr lang="zh-CN" altLang="en-US" sz="2000" b="0">
                          <a:latin typeface="PingFang SC Regular" panose="020B0400000000000000" charset="-122"/>
                          <a:ea typeface="PingFang SC Regular" panose="020B0400000000000000" charset="-122"/>
                        </a:rPr>
                        <a:t>类</a:t>
                      </a:r>
                      <a:endParaRPr lang="zh-CN" altLang="en-US" sz="2000" b="0">
                        <a:latin typeface="PingFang SC Regular" panose="020B0400000000000000" charset="-122"/>
                        <a:ea typeface="PingFang SC Regular" panose="020B04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b="0">
                          <a:latin typeface="PingFang SC Regular" panose="020B0400000000000000" charset="-122"/>
                          <a:ea typeface="PingFang SC Regular" panose="020B0400000000000000" charset="-122"/>
                          <a:sym typeface="+mn-ea"/>
                        </a:rPr>
                        <a:t>B</a:t>
                      </a:r>
                      <a:r>
                        <a:rPr lang="zh-CN" altLang="en-US" sz="2000" b="0">
                          <a:latin typeface="PingFang SC Regular" panose="020B0400000000000000" charset="-122"/>
                          <a:ea typeface="PingFang SC Regular" panose="020B0400000000000000" charset="-122"/>
                          <a:sym typeface="+mn-ea"/>
                        </a:rPr>
                        <a:t>类</a:t>
                      </a:r>
                      <a:endParaRPr lang="zh-CN" altLang="en-US" sz="2000" b="0">
                        <a:latin typeface="PingFang SC Regular" panose="020B0400000000000000" charset="-122"/>
                        <a:ea typeface="PingFang SC Regular" panose="020B04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b="0">
                          <a:latin typeface="PingFang SC Regular" panose="020B0400000000000000" charset="-122"/>
                          <a:ea typeface="PingFang SC Regular" panose="020B0400000000000000" charset="-122"/>
                          <a:sym typeface="+mn-ea"/>
                        </a:rPr>
                        <a:t>C</a:t>
                      </a:r>
                      <a:r>
                        <a:rPr lang="zh-CN" altLang="en-US" sz="2000" b="0">
                          <a:latin typeface="PingFang SC Regular" panose="020B0400000000000000" charset="-122"/>
                          <a:ea typeface="PingFang SC Regular" panose="020B0400000000000000" charset="-122"/>
                          <a:sym typeface="+mn-ea"/>
                        </a:rPr>
                        <a:t>类</a:t>
                      </a:r>
                      <a:endParaRPr lang="zh-CN" altLang="en-US" sz="2000" b="0">
                        <a:latin typeface="PingFang SC Regular" panose="020B0400000000000000" charset="-122"/>
                        <a:ea typeface="PingFang SC Regular" panose="020B0400000000000000" charset="-122"/>
                      </a:endParaRPr>
                    </a:p>
                  </a:txBody>
                  <a:tcPr/>
                </a:tc>
              </a:tr>
              <a:tr h="397510">
                <a:tc>
                  <a:txBody>
                    <a:bodyPr/>
                    <a:p>
                      <a:pPr marL="0" lvl="1">
                        <a:buNone/>
                      </a:pPr>
                      <a:r>
                        <a:rPr lang="zh-CN" altLang="en-US" sz="1800" dirty="0">
                          <a:latin typeface="PingFang SC Regular" panose="020B0400000000000000" charset="-122"/>
                          <a:ea typeface="PingFang SC Regular" panose="020B0400000000000000" charset="-122"/>
                          <a:sym typeface="+mn-ea"/>
                        </a:rPr>
                        <a:t>软件学报</a:t>
                      </a:r>
                      <a:endParaRPr lang="zh-CN" altLang="en-US" sz="1800" dirty="0">
                        <a:latin typeface="PingFang SC Regular" panose="020B0400000000000000" charset="-122"/>
                        <a:ea typeface="PingFang SC Regular" panose="020B0400000000000000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通信学报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计算机工程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</a:tr>
              <a:tr h="39751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PingFang SC Regular" panose="020B0400000000000000" charset="-122"/>
                          <a:ea typeface="PingFang SC Regular" panose="020B0400000000000000" charset="-122"/>
                          <a:sym typeface="+mn-ea"/>
                        </a:rPr>
                        <a:t>计算机学报</a:t>
                      </a:r>
                      <a:endParaRPr lang="zh-CN" altLang="en-US" sz="1800" dirty="0">
                        <a:latin typeface="PingFang SC Regular" panose="020B0400000000000000" charset="-122"/>
                        <a:ea typeface="PingFang SC Regular" panose="020B0400000000000000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中文信息学报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计算工程与科学</a:t>
                      </a:r>
                      <a:endParaRPr lang="zh-CN" altLang="en-US"/>
                    </a:p>
                  </a:txBody>
                  <a:tcPr/>
                </a:tc>
              </a:tr>
              <a:tr h="39751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PingFang SC Regular" panose="020B0400000000000000" charset="-122"/>
                          <a:ea typeface="PingFang SC Regular" panose="020B0400000000000000" charset="-122"/>
                          <a:sym typeface="+mn-ea"/>
                        </a:rPr>
                        <a:t>中国科学：信息科学</a:t>
                      </a:r>
                      <a:endParaRPr lang="zh-CN" altLang="en-US" sz="1800" dirty="0">
                        <a:latin typeface="PingFang SC Regular" panose="020B0400000000000000" charset="-122"/>
                        <a:ea typeface="PingFang SC Regular" panose="020B0400000000000000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信息安全学报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计算机应用</a:t>
                      </a:r>
                      <a:endParaRPr lang="zh-CN" altLang="en-US"/>
                    </a:p>
                  </a:txBody>
                  <a:tcPr/>
                </a:tc>
              </a:tr>
              <a:tr h="39751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PingFang SC Regular" panose="020B0400000000000000" charset="-122"/>
                          <a:ea typeface="PingFang SC Regular" panose="020B0400000000000000" charset="-122"/>
                          <a:sym typeface="+mn-ea"/>
                        </a:rPr>
                        <a:t>计算机研究与发展</a:t>
                      </a:r>
                      <a:endParaRPr lang="zh-CN" altLang="en-US" sz="1800" dirty="0">
                        <a:latin typeface="PingFang SC Regular" panose="020B0400000000000000" charset="-122"/>
                        <a:ea typeface="PingFang SC Regular" panose="020B0400000000000000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中国图像图形学报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计算机仿真</a:t>
                      </a:r>
                      <a:endParaRPr lang="zh-CN" altLang="en-US"/>
                    </a:p>
                  </a:txBody>
                  <a:tcPr/>
                </a:tc>
              </a:tr>
              <a:tr h="39751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PingFang SC Regular" panose="020B0400000000000000" charset="-122"/>
                          <a:ea typeface="PingFang SC Regular" panose="020B0400000000000000" charset="-122"/>
                          <a:sym typeface="+mn-ea"/>
                        </a:rPr>
                        <a:t>电子学报</a:t>
                      </a:r>
                      <a:endParaRPr lang="zh-CN" altLang="en-US" sz="1800" dirty="0">
                        <a:latin typeface="PingFang SC Regular" panose="020B0400000000000000" charset="-122"/>
                        <a:ea typeface="PingFang SC Regular" panose="020B0400000000000000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系统仿真学报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计算机应用与软件</a:t>
                      </a:r>
                      <a:endParaRPr lang="zh-CN" altLang="en-US"/>
                    </a:p>
                  </a:txBody>
                  <a:tcPr/>
                </a:tc>
              </a:tr>
              <a:tr h="39751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PingFang SC Regular" panose="020B0400000000000000" charset="-122"/>
                          <a:ea typeface="PingFang SC Regular" panose="020B0400000000000000" charset="-122"/>
                          <a:sym typeface="+mn-ea"/>
                        </a:rPr>
                        <a:t>自动化学报</a:t>
                      </a:r>
                      <a:endParaRPr lang="zh-CN" altLang="en-US" sz="1800" dirty="0">
                        <a:latin typeface="PingFang SC Regular" panose="020B0400000000000000" charset="-122"/>
                        <a:ea typeface="PingFang SC Regular" panose="020B0400000000000000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计算机科学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智能系统学报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</a:tr>
              <a:tr h="39751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PingFang SC Regular" panose="020B0400000000000000" charset="-122"/>
                          <a:ea typeface="PingFang SC Regular" panose="020B0400000000000000" charset="-122"/>
                          <a:sym typeface="+mn-ea"/>
                        </a:rPr>
                        <a:t>计算机辅助设计与图形学学报</a:t>
                      </a:r>
                      <a:endParaRPr lang="zh-CN" altLang="en-US" sz="1800" dirty="0">
                        <a:latin typeface="PingFang SC Regular" panose="020B0400000000000000" charset="-122"/>
                        <a:ea typeface="PingFang SC Regular" panose="020B0400000000000000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密码学报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电子与信息学报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605155" y="1168400"/>
            <a:ext cx="3303905" cy="476250"/>
          </a:xfrm>
          <a:prstGeom prst="rect">
            <a:avLst/>
          </a:prstGeom>
          <a:solidFill>
            <a:srgbClr val="6A0160"/>
          </a:solidFill>
          <a:ln>
            <a:solidFill>
              <a:srgbClr val="6A0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p>
            <a:pPr algn="ctr"/>
            <a:r>
              <a:rPr lang="zh-CN" altLang="en-US" sz="2800" dirty="0">
                <a:latin typeface="PingFang SC Regular" panose="020B0400000000000000" charset="-122"/>
                <a:ea typeface="PingFang SC Regular" panose="020B0400000000000000" charset="-122"/>
              </a:rPr>
              <a:t>中文科技期刊</a:t>
            </a:r>
            <a:endParaRPr lang="zh-CN" altLang="en-US" sz="2800" dirty="0"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91515" y="6461125"/>
            <a:ext cx="662114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hlinkClick r:id="rId4" action="ppaction://hlinkfile"/>
              </a:rPr>
              <a:t>https://www.ccf.org.cn/Focus/2019-07-31/667609.shtml</a:t>
            </a:r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147779" y="848260"/>
            <a:ext cx="10738786" cy="0"/>
          </a:xfrm>
          <a:prstGeom prst="line">
            <a:avLst/>
          </a:prstGeom>
          <a:ln w="28575" cmpd="sng">
            <a:solidFill>
              <a:srgbClr val="6A01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25"/>
          <p:cNvSpPr txBox="1"/>
          <p:nvPr/>
        </p:nvSpPr>
        <p:spPr>
          <a:xfrm>
            <a:off x="1262352" y="387940"/>
            <a:ext cx="2240280" cy="4603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400" spc="300" dirty="0">
                <a:solidFill>
                  <a:schemeClr val="bg1">
                    <a:lumMod val="50000"/>
                  </a:schemeClr>
                </a:solidFill>
                <a:latin typeface="Times New Roman Regular" panose="02020503050405090304" charset="0"/>
                <a:ea typeface="PingFang SC Regular" panose="020B0400000000000000" charset="-122"/>
                <a:cs typeface="Times New Roman Regular" panose="02020503050405090304" charset="0"/>
              </a:rPr>
              <a:t>文献检索工具</a:t>
            </a:r>
            <a:endParaRPr lang="zh-CN" altLang="en-US" sz="2400" spc="300" dirty="0">
              <a:solidFill>
                <a:schemeClr val="bg1">
                  <a:lumMod val="50000"/>
                </a:schemeClr>
              </a:solidFill>
              <a:latin typeface="Times New Roman Regular" panose="02020503050405090304" charset="0"/>
              <a:ea typeface="PingFang SC Regular" panose="020B0400000000000000" charset="-122"/>
              <a:cs typeface="Times New Roman Regular" panose="02020503050405090304" charset="0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3502815" y="474174"/>
            <a:ext cx="0" cy="2880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9226550" y="6461125"/>
            <a:ext cx="2959100" cy="396875"/>
            <a:chOff x="9259" y="10212"/>
            <a:chExt cx="4660" cy="625"/>
          </a:xfrm>
        </p:grpSpPr>
        <p:sp>
          <p:nvSpPr>
            <p:cNvPr id="21" name="矩形 20"/>
            <p:cNvSpPr/>
            <p:nvPr/>
          </p:nvSpPr>
          <p:spPr>
            <a:xfrm>
              <a:off x="13448" y="10212"/>
              <a:ext cx="471" cy="601"/>
            </a:xfrm>
            <a:prstGeom prst="rect">
              <a:avLst/>
            </a:prstGeom>
            <a:solidFill>
              <a:srgbClr val="6A0160"/>
            </a:solidFill>
            <a:ln>
              <a:solidFill>
                <a:srgbClr val="6A01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9259" y="10212"/>
              <a:ext cx="4660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</a:t>
              </a:r>
              <a:endParaRPr lang="zh-CN" altLang="en-US" sz="1400" dirty="0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3448" y="10257"/>
              <a:ext cx="35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7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</p:grpSp>
      <p:pic>
        <p:nvPicPr>
          <p:cNvPr id="24" name="Picture 4" descr="https://ss1.bdstatic.com/70cFuXSh_Q1YnxGkpoWK1HF6hhy/it/u=895424434,4021804793&amp;fm=27&amp;gp=0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64" y="270910"/>
            <a:ext cx="677359" cy="8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25"/>
          <p:cNvSpPr txBox="1"/>
          <p:nvPr/>
        </p:nvSpPr>
        <p:spPr>
          <a:xfrm>
            <a:off x="3628362" y="387940"/>
            <a:ext cx="6259830" cy="4603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spc="300" dirty="0">
                <a:solidFill>
                  <a:srgbClr val="6A0160"/>
                </a:solidFill>
                <a:latin typeface="Times New Roman Regular" panose="02020503050405090304" charset="0"/>
                <a:ea typeface="PingFang SC Regular" panose="020B0400000000000000" charset="-122"/>
                <a:cs typeface="Times New Roman Regular" panose="02020503050405090304" charset="0"/>
              </a:rPr>
              <a:t>DBLP Computer Science Bibliography</a:t>
            </a:r>
            <a:endParaRPr lang="en-US" altLang="zh-CN" sz="2400" spc="300" dirty="0">
              <a:solidFill>
                <a:srgbClr val="6A0160"/>
              </a:solidFill>
              <a:latin typeface="Times New Roman Regular" panose="02020503050405090304" charset="0"/>
              <a:ea typeface="PingFang SC Regular" panose="020B0400000000000000" charset="-122"/>
              <a:cs typeface="Times New Roman Regular" panose="02020503050405090304" charset="0"/>
            </a:endParaRPr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6876415" y="1720850"/>
            <a:ext cx="5862320" cy="1361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zh-CN" altLang="en-US" sz="2330" dirty="0">
              <a:latin typeface="PingFang SC Regular" panose="020B0400000000000000" charset="-122"/>
              <a:ea typeface="PingFang SC Regular" panose="020B0400000000000000" charset="-122"/>
            </a:endParaRPr>
          </a:p>
          <a:p>
            <a:pPr lvl="1"/>
            <a:endParaRPr lang="zh-CN" altLang="en-US" sz="2000" dirty="0">
              <a:latin typeface="PingFang SC Regular" panose="020B0400000000000000" charset="-122"/>
              <a:ea typeface="PingFang SC Regular" panose="020B0400000000000000" charset="-122"/>
            </a:endParaRPr>
          </a:p>
          <a:p>
            <a:pPr lvl="1"/>
            <a:endParaRPr lang="en-US" altLang="zh-CN" sz="100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380" y="1120140"/>
            <a:ext cx="7944057" cy="5076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586740" y="6520180"/>
            <a:ext cx="525843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hlinkClick r:id="rId4" action="ppaction://hlinkfile"/>
              </a:rPr>
              <a:t>https://dblp.uni-trier.de/db/</a:t>
            </a:r>
            <a:endParaRPr lang="zh-CN" altLang="en-US" sz="1400"/>
          </a:p>
        </p:txBody>
      </p:sp>
      <p:sp>
        <p:nvSpPr>
          <p:cNvPr id="29" name="矩形 28"/>
          <p:cNvSpPr/>
          <p:nvPr/>
        </p:nvSpPr>
        <p:spPr>
          <a:xfrm>
            <a:off x="7309485" y="4740275"/>
            <a:ext cx="1303020" cy="5346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矩形标注 30"/>
          <p:cNvSpPr/>
          <p:nvPr/>
        </p:nvSpPr>
        <p:spPr>
          <a:xfrm>
            <a:off x="9193530" y="4667885"/>
            <a:ext cx="1228090" cy="448945"/>
          </a:xfrm>
          <a:prstGeom prst="wedgeRectCallout">
            <a:avLst>
              <a:gd name="adj1" fmla="val -93381"/>
              <a:gd name="adj2" fmla="val 4589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dirty="0">
                <a:latin typeface="PingFang SC Regular" panose="020B0400000000000000" charset="-122"/>
                <a:ea typeface="PingFang SC Regular" panose="020B0400000000000000" charset="-122"/>
                <a:sym typeface="+mn-ea"/>
              </a:rPr>
              <a:t>收录情况</a:t>
            </a:r>
            <a:endParaRPr lang="zh-CN" altLang="en-US" dirty="0">
              <a:latin typeface="PingFang SC Regular" panose="020B0400000000000000" charset="-122"/>
              <a:ea typeface="PingFang SC Regular" panose="020B0400000000000000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76070" y="2991485"/>
            <a:ext cx="3674110" cy="17487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标注 9"/>
          <p:cNvSpPr/>
          <p:nvPr/>
        </p:nvSpPr>
        <p:spPr>
          <a:xfrm>
            <a:off x="9676765" y="2743835"/>
            <a:ext cx="2337435" cy="1214755"/>
          </a:xfrm>
          <a:prstGeom prst="wedgeRectCallout">
            <a:avLst>
              <a:gd name="adj1" fmla="val -73959"/>
              <a:gd name="adj2" fmla="val 4539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dirty="0">
                <a:latin typeface="PingFang SC Regular" panose="020B0400000000000000" charset="-122"/>
                <a:ea typeface="PingFang SC Regular" panose="020B0400000000000000" charset="-122"/>
                <a:sym typeface="+mn-ea"/>
              </a:rPr>
              <a:t>由</a:t>
            </a:r>
            <a:r>
              <a:rPr lang="en-US" altLang="zh-CN" dirty="0">
                <a:latin typeface="PingFang SC Regular" panose="020B0400000000000000" charset="-122"/>
                <a:ea typeface="PingFang SC Regular" panose="020B0400000000000000" charset="-122"/>
                <a:sym typeface="+mn-ea"/>
              </a:rPr>
              <a:t>University of Trier</a:t>
            </a:r>
            <a:r>
              <a:rPr lang="zh-CN" altLang="en-US" dirty="0">
                <a:latin typeface="PingFang SC Regular" panose="020B0400000000000000" charset="-122"/>
                <a:ea typeface="PingFang SC Regular" panose="020B0400000000000000" charset="-122"/>
                <a:sym typeface="+mn-ea"/>
              </a:rPr>
              <a:t>创立，现由</a:t>
            </a:r>
            <a:r>
              <a:rPr lang="en-US" altLang="zh-CN" dirty="0">
                <a:latin typeface="PingFang SC Regular" panose="020B0400000000000000" charset="-122"/>
                <a:ea typeface="PingFang SC Regular" panose="020B0400000000000000" charset="-122"/>
                <a:sym typeface="+mn-ea"/>
              </a:rPr>
              <a:t>Schloss Dagstuhi</a:t>
            </a:r>
            <a:r>
              <a:rPr lang="zh-CN" altLang="en-US" dirty="0">
                <a:latin typeface="PingFang SC Regular" panose="020B0400000000000000" charset="-122"/>
                <a:ea typeface="PingFang SC Regular" panose="020B0400000000000000" charset="-122"/>
                <a:sym typeface="+mn-ea"/>
              </a:rPr>
              <a:t>管理</a:t>
            </a:r>
            <a:endParaRPr lang="zh-CN" altLang="en-US" dirty="0">
              <a:latin typeface="PingFang SC Regular" panose="020B0400000000000000" charset="-122"/>
              <a:ea typeface="PingFang SC Regular" panose="020B0400000000000000" charset="-122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097395" y="3320415"/>
            <a:ext cx="1971675" cy="10909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标注 11"/>
          <p:cNvSpPr/>
          <p:nvPr/>
        </p:nvSpPr>
        <p:spPr>
          <a:xfrm>
            <a:off x="3163570" y="2339340"/>
            <a:ext cx="2085975" cy="448945"/>
          </a:xfrm>
          <a:prstGeom prst="wedgeRectCallout">
            <a:avLst>
              <a:gd name="adj1" fmla="val -44398"/>
              <a:gd name="adj2" fmla="val 8804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dirty="0">
                <a:latin typeface="PingFang SC Regular" panose="020B0400000000000000" charset="-122"/>
                <a:ea typeface="PingFang SC Regular" panose="020B0400000000000000" charset="-122"/>
                <a:sym typeface="+mn-ea"/>
              </a:rPr>
              <a:t>提供快速检索功能</a:t>
            </a:r>
            <a:endParaRPr lang="zh-CN" altLang="en-US" dirty="0">
              <a:latin typeface="PingFang SC Regular" panose="020B0400000000000000" charset="-122"/>
              <a:ea typeface="PingFang SC Regular" panose="020B0400000000000000" charset="-122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585970" y="1873250"/>
            <a:ext cx="4361180" cy="2425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标注 13"/>
          <p:cNvSpPr/>
          <p:nvPr/>
        </p:nvSpPr>
        <p:spPr>
          <a:xfrm>
            <a:off x="9676765" y="1120140"/>
            <a:ext cx="2085975" cy="1066800"/>
          </a:xfrm>
          <a:prstGeom prst="wedgeRectCallout">
            <a:avLst>
              <a:gd name="adj1" fmla="val -83028"/>
              <a:gd name="adj2" fmla="val 3863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dirty="0">
                <a:latin typeface="PingFang SC Regular" panose="020B0400000000000000" charset="-122"/>
                <a:ea typeface="PingFang SC Regular" panose="020B0400000000000000" charset="-122"/>
                <a:sym typeface="+mn-ea"/>
              </a:rPr>
              <a:t>关键词搜索：作者、会议或期刊名称、文章标题等</a:t>
            </a:r>
            <a:endParaRPr lang="zh-CN" altLang="en-US" dirty="0">
              <a:latin typeface="PingFang SC Regular" panose="020B0400000000000000" charset="-122"/>
              <a:ea typeface="PingFang SC Regular" panose="020B0400000000000000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2" grpId="0" bldLvl="0" animBg="1"/>
      <p:bldP spid="14" grpId="0" bldLvl="0" animBg="1"/>
      <p:bldP spid="13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147779" y="848260"/>
            <a:ext cx="10738786" cy="0"/>
          </a:xfrm>
          <a:prstGeom prst="line">
            <a:avLst/>
          </a:prstGeom>
          <a:ln w="28575" cmpd="sng">
            <a:solidFill>
              <a:srgbClr val="6A01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25"/>
          <p:cNvSpPr txBox="1"/>
          <p:nvPr/>
        </p:nvSpPr>
        <p:spPr>
          <a:xfrm>
            <a:off x="1262352" y="387940"/>
            <a:ext cx="2240280" cy="4603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400" spc="300" dirty="0">
                <a:solidFill>
                  <a:schemeClr val="bg1">
                    <a:lumMod val="50000"/>
                  </a:schemeClr>
                </a:solidFill>
                <a:latin typeface="Times New Roman Regular" panose="02020503050405090304" charset="0"/>
                <a:ea typeface="PingFang SC Regular" panose="020B0400000000000000" charset="-122"/>
                <a:cs typeface="Times New Roman Regular" panose="02020503050405090304" charset="0"/>
              </a:rPr>
              <a:t>文献检索工具</a:t>
            </a:r>
            <a:endParaRPr lang="zh-CN" altLang="en-US" sz="2400" spc="300" dirty="0">
              <a:solidFill>
                <a:schemeClr val="bg1">
                  <a:lumMod val="50000"/>
                </a:schemeClr>
              </a:solidFill>
              <a:latin typeface="Times New Roman Regular" panose="02020503050405090304" charset="0"/>
              <a:ea typeface="PingFang SC Regular" panose="020B0400000000000000" charset="-122"/>
              <a:cs typeface="Times New Roman Regular" panose="02020503050405090304" charset="0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3502815" y="474174"/>
            <a:ext cx="0" cy="2880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9226550" y="6461125"/>
            <a:ext cx="2959100" cy="396875"/>
            <a:chOff x="9259" y="10212"/>
            <a:chExt cx="4660" cy="625"/>
          </a:xfrm>
        </p:grpSpPr>
        <p:sp>
          <p:nvSpPr>
            <p:cNvPr id="21" name="矩形 20"/>
            <p:cNvSpPr/>
            <p:nvPr/>
          </p:nvSpPr>
          <p:spPr>
            <a:xfrm>
              <a:off x="13448" y="10212"/>
              <a:ext cx="471" cy="601"/>
            </a:xfrm>
            <a:prstGeom prst="rect">
              <a:avLst/>
            </a:prstGeom>
            <a:solidFill>
              <a:srgbClr val="6A0160"/>
            </a:solidFill>
            <a:ln>
              <a:solidFill>
                <a:srgbClr val="6A01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9259" y="10212"/>
              <a:ext cx="4660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</a:t>
              </a:r>
              <a:endParaRPr lang="zh-CN" altLang="en-US" sz="1400" dirty="0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3448" y="10257"/>
              <a:ext cx="35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8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</p:grpSp>
      <p:pic>
        <p:nvPicPr>
          <p:cNvPr id="24" name="Picture 4" descr="https://ss1.bdstatic.com/70cFuXSh_Q1YnxGkpoWK1HF6hhy/it/u=895424434,4021804793&amp;fm=27&amp;gp=0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64" y="270910"/>
            <a:ext cx="677359" cy="8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25"/>
          <p:cNvSpPr txBox="1"/>
          <p:nvPr/>
        </p:nvSpPr>
        <p:spPr>
          <a:xfrm>
            <a:off x="3628362" y="387940"/>
            <a:ext cx="6259830" cy="4603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spc="300" dirty="0">
                <a:solidFill>
                  <a:srgbClr val="6A0160"/>
                </a:solidFill>
                <a:latin typeface="Times New Roman Regular" panose="02020503050405090304" charset="0"/>
                <a:ea typeface="PingFang SC Regular" panose="020B0400000000000000" charset="-122"/>
                <a:cs typeface="Times New Roman Regular" panose="02020503050405090304" charset="0"/>
              </a:rPr>
              <a:t>DBLP Computer Science Bibliography</a:t>
            </a:r>
            <a:endParaRPr lang="en-US" altLang="zh-CN" sz="2400" spc="300" dirty="0">
              <a:solidFill>
                <a:srgbClr val="6A0160"/>
              </a:solidFill>
              <a:latin typeface="Times New Roman Regular" panose="02020503050405090304" charset="0"/>
              <a:ea typeface="PingFang SC Regular" panose="020B0400000000000000" charset="-122"/>
              <a:cs typeface="Times New Roman Regular" panose="02020503050405090304" charset="0"/>
            </a:endParaRPr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6876415" y="1720850"/>
            <a:ext cx="5862320" cy="1361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zh-CN" altLang="en-US" sz="2330" dirty="0">
              <a:latin typeface="PingFang SC Regular" panose="020B0400000000000000" charset="-122"/>
              <a:ea typeface="PingFang SC Regular" panose="020B0400000000000000" charset="-122"/>
            </a:endParaRPr>
          </a:p>
          <a:p>
            <a:pPr lvl="1"/>
            <a:endParaRPr lang="zh-CN" altLang="en-US" sz="2000" dirty="0">
              <a:latin typeface="PingFang SC Regular" panose="020B0400000000000000" charset="-122"/>
              <a:ea typeface="PingFang SC Regular" panose="020B0400000000000000" charset="-122"/>
            </a:endParaRPr>
          </a:p>
          <a:p>
            <a:pPr lvl="1"/>
            <a:endParaRPr lang="en-US" altLang="zh-CN" sz="100" dirty="0"/>
          </a:p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86740" y="6520180"/>
            <a:ext cx="525843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hlinkClick r:id="rId3" action="ppaction://hlinkfile"/>
              </a:rPr>
              <a:t>https://dblp.uni-trier.de/db/</a:t>
            </a:r>
            <a:endParaRPr lang="zh-CN" altLang="en-US" sz="1400"/>
          </a:p>
        </p:txBody>
      </p:sp>
      <p:sp>
        <p:nvSpPr>
          <p:cNvPr id="11" name="矩形 10"/>
          <p:cNvSpPr/>
          <p:nvPr/>
        </p:nvSpPr>
        <p:spPr>
          <a:xfrm>
            <a:off x="7097395" y="3320415"/>
            <a:ext cx="1971675" cy="10909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0425" y="1597660"/>
            <a:ext cx="7931150" cy="3088005"/>
          </a:xfrm>
          <a:prstGeom prst="rect">
            <a:avLst/>
          </a:prstGeom>
        </p:spPr>
      </p:pic>
      <p:sp>
        <p:nvSpPr>
          <p:cNvPr id="17" name="矩形标注 16"/>
          <p:cNvSpPr/>
          <p:nvPr/>
        </p:nvSpPr>
        <p:spPr>
          <a:xfrm>
            <a:off x="5104130" y="3082290"/>
            <a:ext cx="2053590" cy="448945"/>
          </a:xfrm>
          <a:prstGeom prst="wedgeRectCallout">
            <a:avLst>
              <a:gd name="adj1" fmla="val -79993"/>
              <a:gd name="adj2" fmla="val 11011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dirty="0">
                <a:latin typeface="PingFang SC Regular" panose="020B0400000000000000" charset="-122"/>
                <a:ea typeface="PingFang SC Regular" panose="020B0400000000000000" charset="-122"/>
                <a:sym typeface="+mn-ea"/>
              </a:rPr>
              <a:t>给出模糊匹配结果</a:t>
            </a:r>
            <a:endParaRPr lang="zh-CN" altLang="en-US" dirty="0">
              <a:latin typeface="PingFang SC Regular" panose="020B0400000000000000" charset="-122"/>
              <a:ea typeface="PingFang SC Regular" panose="020B0400000000000000" charset="-122"/>
              <a:sym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1038860"/>
            <a:ext cx="8219440" cy="51987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61" name="组合 60"/>
          <p:cNvGrpSpPr/>
          <p:nvPr/>
        </p:nvGrpSpPr>
        <p:grpSpPr>
          <a:xfrm>
            <a:off x="528955" y="1120140"/>
            <a:ext cx="11357610" cy="4050030"/>
            <a:chOff x="833" y="1764"/>
            <a:chExt cx="17886" cy="6378"/>
          </a:xfrm>
        </p:grpSpPr>
        <p:sp>
          <p:nvSpPr>
            <p:cNvPr id="19" name="矩形 18"/>
            <p:cNvSpPr/>
            <p:nvPr/>
          </p:nvSpPr>
          <p:spPr>
            <a:xfrm>
              <a:off x="3220" y="1764"/>
              <a:ext cx="3600" cy="1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3149" y="7752"/>
              <a:ext cx="3600" cy="3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矩形标注 25"/>
            <p:cNvSpPr/>
            <p:nvPr/>
          </p:nvSpPr>
          <p:spPr>
            <a:xfrm>
              <a:off x="833" y="3867"/>
              <a:ext cx="1778" cy="1081"/>
            </a:xfrm>
            <a:prstGeom prst="wedgeRectCallout">
              <a:avLst>
                <a:gd name="adj1" fmla="val 81552"/>
                <a:gd name="adj2" fmla="val -16036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r>
                <a:rPr lang="zh-CN" altLang="en-US" dirty="0">
                  <a:latin typeface="PingFang SC Regular" panose="020B0400000000000000" charset="-122"/>
                  <a:ea typeface="PingFang SC Regular" panose="020B0400000000000000" charset="-122"/>
                  <a:sym typeface="+mn-ea"/>
                </a:rPr>
                <a:t>举办年份</a:t>
              </a:r>
              <a:endParaRPr lang="zh-CN" altLang="en-US" dirty="0">
                <a:latin typeface="PingFang SC Regular" panose="020B0400000000000000" charset="-122"/>
                <a:ea typeface="PingFang SC Regular" panose="020B0400000000000000" charset="-122"/>
                <a:sym typeface="+mn-ea"/>
              </a:endParaRPr>
            </a:p>
            <a:p>
              <a:r>
                <a:rPr lang="zh-CN" altLang="en-US" dirty="0">
                  <a:latin typeface="PingFang SC Regular" panose="020B0400000000000000" charset="-122"/>
                  <a:ea typeface="PingFang SC Regular" panose="020B0400000000000000" charset="-122"/>
                  <a:sym typeface="+mn-ea"/>
                </a:rPr>
                <a:t>会议地点</a:t>
              </a:r>
              <a:endParaRPr lang="zh-CN" altLang="en-US" dirty="0">
                <a:latin typeface="PingFang SC Regular" panose="020B0400000000000000" charset="-122"/>
                <a:ea typeface="PingFang SC Regular" panose="020B0400000000000000" charset="-122"/>
                <a:sym typeface="+mn-ea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0547" y="3994"/>
              <a:ext cx="3890" cy="347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3265" y="3058"/>
              <a:ext cx="3600" cy="135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" name="矩形标注 34"/>
            <p:cNvSpPr/>
            <p:nvPr/>
          </p:nvSpPr>
          <p:spPr>
            <a:xfrm>
              <a:off x="16044" y="5229"/>
              <a:ext cx="2675" cy="751"/>
            </a:xfrm>
            <a:prstGeom prst="wedgeRectCallout">
              <a:avLst>
                <a:gd name="adj1" fmla="val -136051"/>
                <a:gd name="adj2" fmla="val 48668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r>
                <a:rPr lang="zh-CN" altLang="en-US" dirty="0">
                  <a:latin typeface="PingFang SC Regular" panose="020B0400000000000000" charset="-122"/>
                  <a:ea typeface="PingFang SC Regular" panose="020B0400000000000000" charset="-122"/>
                  <a:sym typeface="+mn-ea"/>
                </a:rPr>
                <a:t>不同分会专题</a:t>
              </a:r>
              <a:endParaRPr lang="zh-CN" altLang="en-US" dirty="0">
                <a:latin typeface="PingFang SC Regular" panose="020B0400000000000000" charset="-122"/>
                <a:ea typeface="PingFang SC Regular" panose="020B0400000000000000" charset="-122"/>
                <a:sym typeface="+mn-ea"/>
              </a:endParaRPr>
            </a:p>
          </p:txBody>
        </p:sp>
        <p:cxnSp>
          <p:nvCxnSpPr>
            <p:cNvPr id="36" name="直接连接符 35"/>
            <p:cNvCxnSpPr/>
            <p:nvPr/>
          </p:nvCxnSpPr>
          <p:spPr>
            <a:xfrm flipV="1">
              <a:off x="10687" y="4300"/>
              <a:ext cx="1826" cy="10"/>
            </a:xfrm>
            <a:prstGeom prst="line">
              <a:avLst/>
            </a:prstGeom>
            <a:ln w="28575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V="1">
              <a:off x="10687" y="5043"/>
              <a:ext cx="3343" cy="3"/>
            </a:xfrm>
            <a:prstGeom prst="line">
              <a:avLst/>
            </a:prstGeom>
            <a:ln w="28575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V="1">
              <a:off x="10619" y="5744"/>
              <a:ext cx="3514" cy="17"/>
            </a:xfrm>
            <a:prstGeom prst="line">
              <a:avLst/>
            </a:prstGeom>
            <a:ln w="28575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V="1">
              <a:off x="10619" y="6549"/>
              <a:ext cx="3256" cy="24"/>
            </a:xfrm>
            <a:prstGeom prst="line">
              <a:avLst/>
            </a:prstGeom>
            <a:ln w="28575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V="1">
              <a:off x="10619" y="7374"/>
              <a:ext cx="3184" cy="5"/>
            </a:xfrm>
            <a:prstGeom prst="line">
              <a:avLst/>
            </a:prstGeom>
            <a:ln w="28575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标注 40"/>
            <p:cNvSpPr/>
            <p:nvPr/>
          </p:nvSpPr>
          <p:spPr>
            <a:xfrm>
              <a:off x="8403" y="2516"/>
              <a:ext cx="1778" cy="751"/>
            </a:xfrm>
            <a:prstGeom prst="wedgeRectCallout">
              <a:avLst>
                <a:gd name="adj1" fmla="val -136051"/>
                <a:gd name="adj2" fmla="val 48668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r>
                <a:rPr lang="zh-CN" altLang="en-US" dirty="0">
                  <a:latin typeface="PingFang SC Regular" panose="020B0400000000000000" charset="-122"/>
                  <a:ea typeface="PingFang SC Regular" panose="020B0400000000000000" charset="-122"/>
                  <a:sym typeface="+mn-ea"/>
                </a:rPr>
                <a:t>所有论文</a:t>
              </a:r>
              <a:endParaRPr lang="zh-CN" altLang="en-US" dirty="0">
                <a:latin typeface="PingFang SC Regular" panose="020B0400000000000000" charset="-122"/>
                <a:ea typeface="PingFang SC Regular" panose="020B0400000000000000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147779" y="848260"/>
            <a:ext cx="10738786" cy="0"/>
          </a:xfrm>
          <a:prstGeom prst="line">
            <a:avLst/>
          </a:prstGeom>
          <a:ln w="28575" cmpd="sng">
            <a:solidFill>
              <a:srgbClr val="6A01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25"/>
          <p:cNvSpPr txBox="1"/>
          <p:nvPr/>
        </p:nvSpPr>
        <p:spPr>
          <a:xfrm>
            <a:off x="1262352" y="387940"/>
            <a:ext cx="2240280" cy="4603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400" spc="300" dirty="0">
                <a:solidFill>
                  <a:schemeClr val="bg1">
                    <a:lumMod val="50000"/>
                  </a:schemeClr>
                </a:solidFill>
                <a:latin typeface="Times New Roman Regular" panose="02020503050405090304" charset="0"/>
                <a:ea typeface="PingFang SC Regular" panose="020B0400000000000000" charset="-122"/>
                <a:cs typeface="Times New Roman Regular" panose="02020503050405090304" charset="0"/>
              </a:rPr>
              <a:t>文献检索工具</a:t>
            </a:r>
            <a:endParaRPr lang="zh-CN" altLang="en-US" sz="2400" spc="300" dirty="0">
              <a:solidFill>
                <a:schemeClr val="bg1">
                  <a:lumMod val="50000"/>
                </a:schemeClr>
              </a:solidFill>
              <a:latin typeface="Times New Roman Regular" panose="02020503050405090304" charset="0"/>
              <a:ea typeface="PingFang SC Regular" panose="020B0400000000000000" charset="-122"/>
              <a:cs typeface="Times New Roman Regular" panose="02020503050405090304" charset="0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3502815" y="474174"/>
            <a:ext cx="0" cy="2880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9226550" y="6461125"/>
            <a:ext cx="2959100" cy="396875"/>
            <a:chOff x="9259" y="10212"/>
            <a:chExt cx="4660" cy="625"/>
          </a:xfrm>
        </p:grpSpPr>
        <p:sp>
          <p:nvSpPr>
            <p:cNvPr id="21" name="矩形 20"/>
            <p:cNvSpPr/>
            <p:nvPr/>
          </p:nvSpPr>
          <p:spPr>
            <a:xfrm>
              <a:off x="13448" y="10212"/>
              <a:ext cx="471" cy="601"/>
            </a:xfrm>
            <a:prstGeom prst="rect">
              <a:avLst/>
            </a:prstGeom>
            <a:solidFill>
              <a:srgbClr val="6A0160"/>
            </a:solidFill>
            <a:ln>
              <a:solidFill>
                <a:srgbClr val="6A01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9259" y="10212"/>
              <a:ext cx="4660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</a:t>
              </a:r>
              <a:endParaRPr lang="zh-CN" altLang="en-US" sz="1400" dirty="0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3448" y="10257"/>
              <a:ext cx="35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9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</p:grpSp>
      <p:pic>
        <p:nvPicPr>
          <p:cNvPr id="24" name="Picture 4" descr="https://ss1.bdstatic.com/70cFuXSh_Q1YnxGkpoWK1HF6hhy/it/u=895424434,4021804793&amp;fm=27&amp;gp=0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64" y="270910"/>
            <a:ext cx="677359" cy="8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25"/>
          <p:cNvSpPr txBox="1"/>
          <p:nvPr/>
        </p:nvSpPr>
        <p:spPr>
          <a:xfrm>
            <a:off x="3628362" y="387940"/>
            <a:ext cx="6259830" cy="4603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spc="300" dirty="0">
                <a:solidFill>
                  <a:srgbClr val="6A0160"/>
                </a:solidFill>
                <a:latin typeface="Times New Roman Regular" panose="02020503050405090304" charset="0"/>
                <a:ea typeface="PingFang SC Regular" panose="020B0400000000000000" charset="-122"/>
                <a:cs typeface="Times New Roman Regular" panose="02020503050405090304" charset="0"/>
              </a:rPr>
              <a:t>DBLP Computer Science Bibliography</a:t>
            </a:r>
            <a:endParaRPr lang="en-US" altLang="zh-CN" sz="2400" spc="300" dirty="0">
              <a:solidFill>
                <a:srgbClr val="6A0160"/>
              </a:solidFill>
              <a:latin typeface="Times New Roman Regular" panose="02020503050405090304" charset="0"/>
              <a:ea typeface="PingFang SC Regular" panose="020B0400000000000000" charset="-122"/>
              <a:cs typeface="Times New Roman Regular" panose="02020503050405090304" charset="0"/>
            </a:endParaRPr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6876415" y="1720850"/>
            <a:ext cx="5862320" cy="1361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zh-CN" altLang="en-US" sz="2330" dirty="0">
              <a:latin typeface="PingFang SC Regular" panose="020B0400000000000000" charset="-122"/>
              <a:ea typeface="PingFang SC Regular" panose="020B0400000000000000" charset="-122"/>
            </a:endParaRPr>
          </a:p>
          <a:p>
            <a:pPr lvl="1"/>
            <a:endParaRPr lang="zh-CN" altLang="en-US" sz="2000" dirty="0">
              <a:latin typeface="PingFang SC Regular" panose="020B0400000000000000" charset="-122"/>
              <a:ea typeface="PingFang SC Regular" panose="020B0400000000000000" charset="-122"/>
            </a:endParaRPr>
          </a:p>
          <a:p>
            <a:pPr lvl="1"/>
            <a:endParaRPr lang="en-US" altLang="zh-CN" sz="100" dirty="0"/>
          </a:p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86740" y="6520180"/>
            <a:ext cx="525843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hlinkClick r:id="rId3" action="ppaction://hlinkfile"/>
              </a:rPr>
              <a:t>https://dblp.uni-trier.de/db/</a:t>
            </a:r>
            <a:endParaRPr lang="zh-CN" altLang="en-US" sz="1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760" y="1017270"/>
            <a:ext cx="7058660" cy="54438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矩形 1"/>
          <p:cNvSpPr/>
          <p:nvPr/>
        </p:nvSpPr>
        <p:spPr>
          <a:xfrm>
            <a:off x="1635760" y="2180590"/>
            <a:ext cx="2286000" cy="2533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635760" y="3474085"/>
            <a:ext cx="2286000" cy="2533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635760" y="4495800"/>
            <a:ext cx="2286000" cy="2533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635760" y="5210175"/>
            <a:ext cx="2286000" cy="2533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标注 11"/>
          <p:cNvSpPr/>
          <p:nvPr/>
        </p:nvSpPr>
        <p:spPr>
          <a:xfrm>
            <a:off x="4648200" y="3402330"/>
            <a:ext cx="2993390" cy="516255"/>
          </a:xfrm>
          <a:prstGeom prst="wedgeRectCallout">
            <a:avLst>
              <a:gd name="adj1" fmla="val -71383"/>
              <a:gd name="adj2" fmla="val -2269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dirty="0">
                <a:latin typeface="PingFang SC Regular" panose="020B0400000000000000" charset="-122"/>
                <a:ea typeface="PingFang SC Regular" panose="020B0400000000000000" charset="-122"/>
                <a:sym typeface="+mn-ea"/>
              </a:rPr>
              <a:t>录用论文根据研究方向划分</a:t>
            </a:r>
            <a:endParaRPr lang="zh-CN" altLang="en-US" dirty="0">
              <a:latin typeface="PingFang SC Regular" panose="020B0400000000000000" charset="-122"/>
              <a:ea typeface="PingFang SC Regular" panose="020B0400000000000000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TABLE_BEAUTIFY" val="smartTable{336d2563-757f-49cb-be32-3e5c184aefe0}"/>
</p:tagLst>
</file>

<file path=ppt/tags/tag2.xml><?xml version="1.0" encoding="utf-8"?>
<p:tagLst xmlns:p="http://schemas.openxmlformats.org/presentationml/2006/main">
  <p:tag name="KSO_WM_UNIT_TABLE_BEAUTIFY" val="smartTable{336d2563-757f-49cb-be32-3e5c184aefe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3522</Words>
  <Application>WPS 文字</Application>
  <PresentationFormat>宽屏</PresentationFormat>
  <Paragraphs>496</Paragraphs>
  <Slides>18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40" baseType="lpstr">
      <vt:lpstr>Arial</vt:lpstr>
      <vt:lpstr>方正书宋_GBK</vt:lpstr>
      <vt:lpstr>Wingdings</vt:lpstr>
      <vt:lpstr>微软雅黑</vt:lpstr>
      <vt:lpstr>汉仪旗黑</vt:lpstr>
      <vt:lpstr>PingFang SC Regular</vt:lpstr>
      <vt:lpstr>Times New Roman</vt:lpstr>
      <vt:lpstr>Times New Roman Regular</vt:lpstr>
      <vt:lpstr>PingFang SC Semibold</vt:lpstr>
      <vt:lpstr>Microsoft YaHei</vt:lpstr>
      <vt:lpstr>DengXian</vt:lpstr>
      <vt:lpstr>Wingdings</vt:lpstr>
      <vt:lpstr>微软雅黑 Light</vt:lpstr>
      <vt:lpstr>Calibri</vt:lpstr>
      <vt:lpstr>Helvetica Neue</vt:lpstr>
      <vt:lpstr>Calibri Light</vt:lpstr>
      <vt:lpstr>宋体</vt:lpstr>
      <vt:lpstr>Arial Unicode MS</vt:lpstr>
      <vt:lpstr>汉仪中等线KW</vt:lpstr>
      <vt:lpstr>苹方-简</vt:lpstr>
      <vt:lpstr>汉仪书宋二KW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gaohui</dc:creator>
  <cp:lastModifiedBy>gaohui</cp:lastModifiedBy>
  <cp:revision>527</cp:revision>
  <dcterms:created xsi:type="dcterms:W3CDTF">2020-09-06T12:22:37Z</dcterms:created>
  <dcterms:modified xsi:type="dcterms:W3CDTF">2020-09-06T12:22:37Z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2052-2.6.1.4274</vt:lpwstr>
  </property>
</Properties>
</file>